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est_double"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b1d073e17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b1d073e17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eff4d43b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eff4d43b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f00bbad4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f00bbad4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f00bbad49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f00bbad4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d3412f87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d3412f87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f00bbad49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f00bbad49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f00bbad49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f00bbad49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f00bbad49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f00bbad49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1d073e17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1d073e17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b1d073e17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b1d073e17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b1c662f83c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b1c662f83c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faf55f019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faf55f019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faf55f0196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faf55f019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faf55f019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faf55f019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faf55f019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faf55f019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faf55f019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faf55f019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fb6e6c7c4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fb6e6c7c4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b1c662f83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b1c662f83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faf55f019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faf55f019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faf55f019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faf55f019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faf55f019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faf55f019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faf55f019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faf55f019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b1c662f83c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b1c662f83c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b1c662f83c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b1c662f83c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1c662f83c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1c662f83c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1c662f83c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1c662f83c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b1c662f83c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b1c662f83c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b1c662f83c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b1c662f83c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faf55f01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faf55f01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61051c2f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61051c2f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61051c2fe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61051c2fe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61051c2fe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61051c2fe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61051c2fe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61051c2fe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61051c2fe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61051c2fe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62110cb74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62110cb74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1c662f83c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1c662f83c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62110cb74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62110cb74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62110cb744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62110cb74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b22cca4e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b22cca4e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172B4D"/>
              </a:buClr>
              <a:buSzPts val="1200"/>
              <a:buFont typeface="Roboto"/>
              <a:buChar char="●"/>
            </a:pPr>
            <a:r>
              <a:rPr lang="es" sz="1200">
                <a:solidFill>
                  <a:srgbClr val="172B4D"/>
                </a:solidFill>
                <a:highlight>
                  <a:srgbClr val="FFFFFF"/>
                </a:highlight>
                <a:latin typeface="Roboto"/>
                <a:ea typeface="Roboto"/>
                <a:cs typeface="Roboto"/>
                <a:sym typeface="Roboto"/>
              </a:rPr>
              <a:t>In a Stream we can send a value, event, object, collection, map, error or even another Stream. A stream can transmit any type of data.</a:t>
            </a:r>
            <a:endParaRPr sz="12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b1c662f83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b1c662f83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b1c662f83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b1c662f83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62110cb744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62110cb744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62110cb744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62110cb744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faf55f019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faf55f019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faf55f019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faf55f019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faf55f019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faf55f019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faf55f019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faf55f019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200">
                <a:solidFill>
                  <a:srgbClr val="202124"/>
                </a:solidFill>
                <a:highlight>
                  <a:srgbClr val="FFFFFF"/>
                </a:highlight>
              </a:rPr>
              <a:t>Este no es un ejemplo de inyección de dependencias, porque la clase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está construyendo su propio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lo que puede ser problemático debido a lo siguiente:</a:t>
            </a:r>
            <a:endParaRPr sz="1200">
              <a:solidFill>
                <a:srgbClr val="202124"/>
              </a:solidFill>
              <a:highlight>
                <a:srgbClr val="FFFFFF"/>
              </a:highlight>
            </a:endParaRPr>
          </a:p>
          <a:p>
            <a:pPr indent="-304800" lvl="0" marL="457200" rtl="0" algn="l">
              <a:lnSpc>
                <a:spcPct val="115000"/>
              </a:lnSpc>
              <a:spcBef>
                <a:spcPts val="1200"/>
              </a:spcBef>
              <a:spcAft>
                <a:spcPts val="0"/>
              </a:spcAft>
              <a:buClr>
                <a:srgbClr val="202124"/>
              </a:buClr>
              <a:buSzPts val="1200"/>
              <a:buChar char="●"/>
            </a:pP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y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están estrechamente vinculados: una instancia de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usa un tipo de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y no se pueden utilizar subclases ni implementaciones alternativas con facilidad. Si el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construyera su propio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tendrías que crear dos tipos de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en lugar de solo reutilizar el mismo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para motores de tipo </a:t>
            </a:r>
            <a:r>
              <a:rPr lang="es" sz="1200">
                <a:solidFill>
                  <a:srgbClr val="202124"/>
                </a:solidFill>
                <a:highlight>
                  <a:srgbClr val="FFFFFF"/>
                </a:highlight>
                <a:latin typeface="Roboto Mono"/>
                <a:ea typeface="Roboto Mono"/>
                <a:cs typeface="Roboto Mono"/>
                <a:sym typeface="Roboto Mono"/>
              </a:rPr>
              <a:t>Gas</a:t>
            </a:r>
            <a:r>
              <a:rPr lang="es" sz="1200">
                <a:solidFill>
                  <a:srgbClr val="202124"/>
                </a:solidFill>
                <a:highlight>
                  <a:srgbClr val="FFFFFF"/>
                </a:highlight>
              </a:rPr>
              <a:t> y </a:t>
            </a:r>
            <a:r>
              <a:rPr lang="es" sz="1200">
                <a:solidFill>
                  <a:srgbClr val="202124"/>
                </a:solidFill>
                <a:highlight>
                  <a:srgbClr val="FFFFFF"/>
                </a:highlight>
                <a:latin typeface="Roboto Mono"/>
                <a:ea typeface="Roboto Mono"/>
                <a:cs typeface="Roboto Mono"/>
                <a:sym typeface="Roboto Mono"/>
              </a:rPr>
              <a:t>Electric</a:t>
            </a:r>
            <a:r>
              <a:rPr lang="es" sz="1200">
                <a:solidFill>
                  <a:srgbClr val="202124"/>
                </a:solidFill>
                <a:highlight>
                  <a:srgbClr val="FFFFFF"/>
                </a:highlight>
              </a:rPr>
              <a:t>.</a:t>
            </a:r>
            <a:endParaRPr sz="1200">
              <a:solidFill>
                <a:srgbClr val="202124"/>
              </a:solidFill>
              <a:highlight>
                <a:srgbClr val="FFFFFF"/>
              </a:highlight>
            </a:endParaRPr>
          </a:p>
          <a:p>
            <a:pPr indent="-304800" lvl="0" marL="457200" rtl="0" algn="l">
              <a:lnSpc>
                <a:spcPct val="115000"/>
              </a:lnSpc>
              <a:spcBef>
                <a:spcPts val="0"/>
              </a:spcBef>
              <a:spcAft>
                <a:spcPts val="0"/>
              </a:spcAft>
              <a:buClr>
                <a:srgbClr val="202124"/>
              </a:buClr>
              <a:buSzPts val="1200"/>
              <a:buChar char="●"/>
            </a:pPr>
            <a:r>
              <a:rPr lang="es" sz="1200">
                <a:solidFill>
                  <a:srgbClr val="202124"/>
                </a:solidFill>
                <a:highlight>
                  <a:srgbClr val="FFFFFF"/>
                </a:highlight>
              </a:rPr>
              <a:t>La dependencia estricta de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hace que las pruebas sean más difíciles.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usa una instancia real de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lo que impide utilizar un </a:t>
            </a:r>
            <a:r>
              <a:rPr lang="es" sz="1200" u="sng">
                <a:solidFill>
                  <a:schemeClr val="hlink"/>
                </a:solidFill>
                <a:highlight>
                  <a:srgbClr val="FFFFFF"/>
                </a:highlight>
                <a:hlinkClick r:id="rId2"/>
              </a:rPr>
              <a:t>doble de prueba</a:t>
            </a:r>
            <a:r>
              <a:rPr lang="es" sz="1200">
                <a:solidFill>
                  <a:srgbClr val="202124"/>
                </a:solidFill>
                <a:highlight>
                  <a:srgbClr val="FFFFFF"/>
                </a:highlight>
              </a:rPr>
              <a:t> y modificar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para diferentes casos de prueba.</a:t>
            </a:r>
            <a:endParaRPr sz="1200">
              <a:solidFill>
                <a:srgbClr val="202124"/>
              </a:solidFill>
              <a:highlight>
                <a:srgbClr val="FFFFFF"/>
              </a:highlight>
            </a:endParaRPr>
          </a:p>
          <a:p>
            <a:pPr indent="0" lvl="0" marL="0" rtl="0" algn="l">
              <a:spcBef>
                <a:spcPts val="90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faf55f019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faf55f019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200">
                <a:solidFill>
                  <a:srgbClr val="202124"/>
                </a:solidFill>
                <a:highlight>
                  <a:srgbClr val="FFFFFF"/>
                </a:highlight>
              </a:rPr>
              <a:t>Los beneficios de este enfoque basado en DI son los siguientes:</a:t>
            </a:r>
            <a:endParaRPr sz="1200">
              <a:solidFill>
                <a:srgbClr val="202124"/>
              </a:solidFill>
              <a:highlight>
                <a:srgbClr val="FFFFFF"/>
              </a:highlight>
            </a:endParaRPr>
          </a:p>
          <a:p>
            <a:pPr indent="-304800" lvl="0" marL="457200" rtl="0" algn="l">
              <a:lnSpc>
                <a:spcPct val="115000"/>
              </a:lnSpc>
              <a:spcBef>
                <a:spcPts val="1200"/>
              </a:spcBef>
              <a:spcAft>
                <a:spcPts val="0"/>
              </a:spcAft>
              <a:buClr>
                <a:srgbClr val="202124"/>
              </a:buClr>
              <a:buSzPts val="1200"/>
              <a:buChar char="●"/>
            </a:pPr>
            <a:r>
              <a:rPr lang="es" sz="1200">
                <a:solidFill>
                  <a:srgbClr val="202124"/>
                </a:solidFill>
                <a:highlight>
                  <a:srgbClr val="FFFFFF"/>
                </a:highlight>
              </a:rPr>
              <a:t>Reutilización de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Puedes pasar diferentes implementaciones de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a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Por ejemplo, puedes definir una nueva subclase de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llamada </a:t>
            </a:r>
            <a:r>
              <a:rPr lang="es" sz="1200">
                <a:solidFill>
                  <a:srgbClr val="202124"/>
                </a:solidFill>
                <a:highlight>
                  <a:srgbClr val="FFFFFF"/>
                </a:highlight>
                <a:latin typeface="Roboto Mono"/>
                <a:ea typeface="Roboto Mono"/>
                <a:cs typeface="Roboto Mono"/>
                <a:sym typeface="Roboto Mono"/>
              </a:rPr>
              <a:t>ElectricEngine</a:t>
            </a:r>
            <a:r>
              <a:rPr lang="es" sz="1200">
                <a:solidFill>
                  <a:srgbClr val="202124"/>
                </a:solidFill>
                <a:highlight>
                  <a:srgbClr val="FFFFFF"/>
                </a:highlight>
              </a:rPr>
              <a:t>, para utilizar con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Si usas DI, solo debes pasar una instancia de la subclase actualizada de </a:t>
            </a:r>
            <a:r>
              <a:rPr lang="es" sz="1200">
                <a:solidFill>
                  <a:srgbClr val="202124"/>
                </a:solidFill>
                <a:highlight>
                  <a:srgbClr val="FFFFFF"/>
                </a:highlight>
                <a:latin typeface="Roboto Mono"/>
                <a:ea typeface="Roboto Mono"/>
                <a:cs typeface="Roboto Mono"/>
                <a:sym typeface="Roboto Mono"/>
              </a:rPr>
              <a:t>ElectricEngine</a:t>
            </a:r>
            <a:r>
              <a:rPr lang="es" sz="1200">
                <a:solidFill>
                  <a:srgbClr val="202124"/>
                </a:solidFill>
                <a:highlight>
                  <a:srgbClr val="FFFFFF"/>
                </a:highlight>
              </a:rPr>
              <a:t> y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seguirá funcionando sin más cambios.</a:t>
            </a:r>
            <a:endParaRPr sz="1200">
              <a:solidFill>
                <a:srgbClr val="202124"/>
              </a:solidFill>
              <a:highlight>
                <a:srgbClr val="FFFFFF"/>
              </a:highlight>
            </a:endParaRPr>
          </a:p>
          <a:p>
            <a:pPr indent="-304800" lvl="0" marL="457200" rtl="0" algn="l">
              <a:lnSpc>
                <a:spcPct val="115000"/>
              </a:lnSpc>
              <a:spcBef>
                <a:spcPts val="0"/>
              </a:spcBef>
              <a:spcAft>
                <a:spcPts val="0"/>
              </a:spcAft>
              <a:buClr>
                <a:srgbClr val="202124"/>
              </a:buClr>
              <a:buSzPts val="1200"/>
              <a:buChar char="●"/>
            </a:pPr>
            <a:r>
              <a:rPr lang="es" sz="1200">
                <a:solidFill>
                  <a:srgbClr val="202124"/>
                </a:solidFill>
                <a:highlight>
                  <a:srgbClr val="FFFFFF"/>
                </a:highlight>
              </a:rPr>
              <a:t>Prueba fácil de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Puedes pasar dobles de prueba para probar diferentes situaciones. Por ejemplo, puedes crear un doble de prueba de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llamado </a:t>
            </a:r>
            <a:r>
              <a:rPr lang="es" sz="1200">
                <a:solidFill>
                  <a:srgbClr val="202124"/>
                </a:solidFill>
                <a:highlight>
                  <a:srgbClr val="FFFFFF"/>
                </a:highlight>
                <a:latin typeface="Roboto Mono"/>
                <a:ea typeface="Roboto Mono"/>
                <a:cs typeface="Roboto Mono"/>
                <a:sym typeface="Roboto Mono"/>
              </a:rPr>
              <a:t>FakeEngine</a:t>
            </a:r>
            <a:r>
              <a:rPr lang="es" sz="1200">
                <a:solidFill>
                  <a:srgbClr val="202124"/>
                </a:solidFill>
                <a:highlight>
                  <a:srgbClr val="FFFFFF"/>
                </a:highlight>
              </a:rPr>
              <a:t>, y configurarlo para diferentes pruebas.</a:t>
            </a:r>
            <a:endParaRPr sz="1200">
              <a:solidFill>
                <a:srgbClr val="202124"/>
              </a:solidFill>
              <a:highlight>
                <a:srgbClr val="FFFFFF"/>
              </a:highlight>
            </a:endParaRPr>
          </a:p>
          <a:p>
            <a:pPr indent="0" lvl="0" marL="0" rtl="0" algn="l">
              <a:spcBef>
                <a:spcPts val="90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faf55f019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faf55f019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faf55f019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faf55f019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b1c662f83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b1c662f83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fb6e6c7c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fb6e6c7c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faf55f019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faf55f019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faf55f019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faf55f019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fb6e6c7c4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fb6e6c7c4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faf55f019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faf55f019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faf55f019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faf55f019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faf55f019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faf55f019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fb6e6c7c4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fb6e6c7c4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fb6e6c7c4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fb6e6c7c4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fb6e6c7c4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fb6e6c7c4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b1c662f83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b1c662f83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fb6e6c7c4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fb6e6c7c4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fb6e6c7c4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fb6e6c7c4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fb6e6c7c4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fb6e6c7c4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faf55f019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faf55f019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b1c662f83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b1c662f83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b1c662f83c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b1c662f83c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0df7d988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0df7d988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b1c662f83c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b1c662f83c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b1c662f83c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b1c662f83c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b1c662f83c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b1c662f83c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b1c662f83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b1c662f83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b1c662f83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b1c662f83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b1c662f83c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b1c662f83c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b1c662f83c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b1c662f83c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b1c662f83c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b1c662f83c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b2932e4c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b2932e4c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d6e9f8b2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d6e9f8b2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d6e9f8b24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d6e9f8b24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d6e9f8b2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d6e9f8b2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d703cbc2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d703cbc2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d2b89ca6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d2b89ca6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b1c662f83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b1c662f83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b1c662f83c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b1c662f83c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b233f06853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b233f06853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b361ce41f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b361ce41f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11b2c222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11b2c222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d71d6c63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d71d6c63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d71d6c636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d71d6c636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d71d6c636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d71d6c636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d71d6c636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d71d6c636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d71d6c636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d71d6c636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d71d6c636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d71d6c636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b1d073e1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b1d073e1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b41c9876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b41c9876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b361ce41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b361ce41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d7363c44d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d7363c44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d71f0254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d71f0254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d7363c44d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d7363c44d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b41c98766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b41c98766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b47eebc01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b47eebc01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efcfca4fbf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efcfca4fbf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b47eebc0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b47eebc0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b54af4a3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b54af4a3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hyperlink" Target="https://medium.com/flutter-community/ad-custom-marker-images-for-your-google-maps-in-flutter-68ce627107fc"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00.png"/><Relationship Id="rId4" Type="http://schemas.openxmlformats.org/officeDocument/2006/relationships/image" Target="../media/image10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05.png"/><Relationship Id="rId4" Type="http://schemas.openxmlformats.org/officeDocument/2006/relationships/image" Target="../media/image9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hyperlink" Target="https://drive.google.com/file/d/1J7RFVmZo9aXXOFeQ_mmcKAVsO-BZLVos/view?usp=drive_link" TargetMode="External"/><Relationship Id="rId4" Type="http://schemas.openxmlformats.org/officeDocument/2006/relationships/hyperlink" Target="https://drive.google.com/file/d/1ymbbk7UA8gr0zmwQb5Mbfyj08A5Rag7E/view?usp=drive_link" TargetMode="External"/><Relationship Id="rId5" Type="http://schemas.openxmlformats.org/officeDocument/2006/relationships/hyperlink" Target="https://drive.google.com/file/d/1z6JeOSrfIQ0Djs31mHG7Q89OGHox5nyP/view?usp=drive_link" TargetMode="External"/><Relationship Id="rId6" Type="http://schemas.openxmlformats.org/officeDocument/2006/relationships/image" Target="../media/image10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s://drive.google.com/file/d/1lAS0lvF9krTvN_4iKsDDvec8c7LOHXoX/view?usp=drive_link" TargetMode="External"/><Relationship Id="rId4" Type="http://schemas.openxmlformats.org/officeDocument/2006/relationships/image" Target="../media/image106.png"/><Relationship Id="rId5" Type="http://schemas.openxmlformats.org/officeDocument/2006/relationships/image" Target="../media/image10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hyperlink" Target="https://pub.dev/packages/rx_shared_preferenc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21.png"/><Relationship Id="rId7"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hyperlink" Target="https://play.google.com/store/apps/details?id=com.fluttershark.fluttersharkapp&amp;hl=es_419"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2.png"/><Relationship Id="rId7" Type="http://schemas.openxmlformats.org/officeDocument/2006/relationships/image" Target="../media/image33.png"/><Relationship Id="rId8"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7.jpg"/><Relationship Id="rId4" Type="http://schemas.openxmlformats.org/officeDocument/2006/relationships/image" Target="../media/image55.jpg"/><Relationship Id="rId5" Type="http://schemas.openxmlformats.org/officeDocument/2006/relationships/image" Target="../media/image4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9.jpg"/><Relationship Id="rId4" Type="http://schemas.openxmlformats.org/officeDocument/2006/relationships/image" Target="../media/image42.jpg"/><Relationship Id="rId5" Type="http://schemas.openxmlformats.org/officeDocument/2006/relationships/image" Target="../media/image46.jpg"/><Relationship Id="rId6" Type="http://schemas.openxmlformats.org/officeDocument/2006/relationships/image" Target="../media/image4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linkedin.com/in/alvaro-armijos-sarango/" TargetMode="External"/><Relationship Id="rId4" Type="http://schemas.openxmlformats.org/officeDocument/2006/relationships/image" Target="../media/image108.png"/><Relationship Id="rId5" Type="http://schemas.openxmlformats.org/officeDocument/2006/relationships/hyperlink" Target="https://github.com/alvaroarmijos" TargetMode="External"/><Relationship Id="rId6" Type="http://schemas.openxmlformats.org/officeDocument/2006/relationships/image" Target="../media/image25.png"/><Relationship Id="rId7" Type="http://schemas.openxmlformats.org/officeDocument/2006/relationships/hyperlink" Target="https://wa.me/593989540235" TargetMode="External"/><Relationship Id="rId8"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74.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5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docs.flutter.dev/development/data-and-backend/state-mgmt/intro" TargetMode="External"/><Relationship Id="rId4" Type="http://schemas.openxmlformats.org/officeDocument/2006/relationships/image" Target="../media/image4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hyperlink" Target="https://pub.dev/packages/bloc"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hyperlink" Target="https://pub.dev/packages/flutter_bloc"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3.png"/><Relationship Id="rId4" Type="http://schemas.openxmlformats.org/officeDocument/2006/relationships/image" Target="../media/image50.png"/><Relationship Id="rId5" Type="http://schemas.openxmlformats.org/officeDocument/2006/relationships/hyperlink" Target="https://pub.dev/packages/equatabl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6.png"/><Relationship Id="rId4" Type="http://schemas.openxmlformats.org/officeDocument/2006/relationships/hyperlink" Target="https://pub.dev/packages/bloc"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png"/><Relationship Id="rId11" Type="http://schemas.openxmlformats.org/officeDocument/2006/relationships/image" Target="../media/image6.png"/><Relationship Id="rId10" Type="http://schemas.openxmlformats.org/officeDocument/2006/relationships/image" Target="../media/image16.png"/><Relationship Id="rId12" Type="http://schemas.openxmlformats.org/officeDocument/2006/relationships/image" Target="../media/image5.png"/><Relationship Id="rId9" Type="http://schemas.openxmlformats.org/officeDocument/2006/relationships/image" Target="../media/image27.png"/><Relationship Id="rId5" Type="http://schemas.openxmlformats.org/officeDocument/2006/relationships/image" Target="../media/image11.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2.png"/><Relationship Id="rId4" Type="http://schemas.openxmlformats.org/officeDocument/2006/relationships/hyperlink" Target="https://pub.dev/packages/bloc"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5.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3.png"/><Relationship Id="rId4" Type="http://schemas.openxmlformats.org/officeDocument/2006/relationships/hyperlink" Target="https://pub.dev/packages/get_i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developer.android.com/training/dependency-injection?hl=es-419#what-is-di"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2.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3.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hyperlink" Target="https://developer.android.com/training/dependency-injection?hl=es-419"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64.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4.jpg"/><Relationship Id="rId5" Type="http://schemas.openxmlformats.org/officeDocument/2006/relationships/image" Target="../media/image8.png"/><Relationship Id="rId6" Type="http://schemas.openxmlformats.org/officeDocument/2006/relationships/image" Target="../media/image40.png"/><Relationship Id="rId7" Type="http://schemas.openxmlformats.org/officeDocument/2006/relationships/image" Target="../media/image12.jpg"/><Relationship Id="rId8"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60.png"/><Relationship Id="rId4" Type="http://schemas.openxmlformats.org/officeDocument/2006/relationships/image" Target="../media/image70.png"/><Relationship Id="rId5" Type="http://schemas.openxmlformats.org/officeDocument/2006/relationships/image" Target="../media/image77.png"/><Relationship Id="rId6" Type="http://schemas.openxmlformats.org/officeDocument/2006/relationships/image" Target="../media/image7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0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3.png"/><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9.png"/><Relationship Id="rId4" Type="http://schemas.openxmlformats.org/officeDocument/2006/relationships/hyperlink" Target="https://vaadin.com/blog/page/1?query=ddd" TargetMode="External"/><Relationship Id="rId5" Type="http://schemas.openxmlformats.org/officeDocument/2006/relationships/image" Target="../media/image8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9.pn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9.png"/><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marketplace.visualstudio.com/items?itemName=Nash.awesome-flutter-snippets" TargetMode="External"/><Relationship Id="rId4" Type="http://schemas.openxmlformats.org/officeDocument/2006/relationships/hyperlink" Target="https://marketplace.visualstudio.com/items?itemName=mhutchie.git-graph" TargetMode="External"/><Relationship Id="rId5" Type="http://schemas.openxmlformats.org/officeDocument/2006/relationships/hyperlink" Target="https://marketplace.visualstudio.com/items?itemName=eamodio.gitlens" TargetMode="External"/><Relationship Id="rId6" Type="http://schemas.openxmlformats.org/officeDocument/2006/relationships/hyperlink" Target="https://marketplace.visualstudio.com/items?itemName=kisstkondoros.vscode-gutter-preview"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marketplace.visualstudio.com/items?itemName=PKief.material-icon-theme" TargetMode="External"/><Relationship Id="rId4" Type="http://schemas.openxmlformats.org/officeDocument/2006/relationships/hyperlink" Target="https://marketplace.visualstudio.com/items?itemName=jeroen-meijer.pubspec-assist" TargetMode="External"/><Relationship Id="rId5" Type="http://schemas.openxmlformats.org/officeDocument/2006/relationships/hyperlink" Target="https://marketplace.visualstudio.com/items?itemName=FelixAngelov.bloc"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marketplace.visualstudio.com/items?itemName=miquelddg.dart-barrel-file-generator"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9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9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5.gif"/><Relationship Id="rId4" Type="http://schemas.openxmlformats.org/officeDocument/2006/relationships/image" Target="../media/image32.gif"/><Relationship Id="rId5" Type="http://schemas.openxmlformats.org/officeDocument/2006/relationships/hyperlink" Target="https://github.com/alvaroarmijos/jogging_app"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github.com/alvaroarmijos/jogging_app" TargetMode="External"/><Relationship Id="rId4" Type="http://schemas.openxmlformats.org/officeDocument/2006/relationships/hyperlink" Target="https://github.com/alvaroarmijos/tracking_eela"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pub.dev/packages/geolocator" TargetMode="External"/><Relationship Id="rId4" Type="http://schemas.openxmlformats.org/officeDocument/2006/relationships/hyperlink" Target="https://pub.dev/packages/permission_handler" TargetMode="External"/><Relationship Id="rId10" Type="http://schemas.openxmlformats.org/officeDocument/2006/relationships/hyperlink" Target="https://drive.google.com/drive/folders/13DkBhfYooxn1-BXV4peEPZt3Y_errHcb?usp=sharing" TargetMode="External"/><Relationship Id="rId9" Type="http://schemas.openxmlformats.org/officeDocument/2006/relationships/hyperlink" Target="https://drive.google.com/drive/folders/13DkBhfYooxn1-BXV4peEPZt3Y_errHcb?usp=sharing" TargetMode="External"/><Relationship Id="rId5" Type="http://schemas.openxmlformats.org/officeDocument/2006/relationships/hyperlink" Target="https://pub.dev/packages/flutter_bloc" TargetMode="External"/><Relationship Id="rId6" Type="http://schemas.openxmlformats.org/officeDocument/2006/relationships/hyperlink" Target="https://pub.dev/packages/google_maps_flutter" TargetMode="External"/><Relationship Id="rId7" Type="http://schemas.openxmlformats.org/officeDocument/2006/relationships/hyperlink" Target="https://pub.dev/packages/dio" TargetMode="External"/><Relationship Id="rId8" Type="http://schemas.openxmlformats.org/officeDocument/2006/relationships/hyperlink" Target="https://pub.dev/packages/animate_do"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90.png"/><Relationship Id="rId4" Type="http://schemas.openxmlformats.org/officeDocument/2006/relationships/image" Target="../media/image79.png"/><Relationship Id="rId5" Type="http://schemas.openxmlformats.org/officeDocument/2006/relationships/image" Target="../media/image8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medium.com/@dihsar/leveraging-the-copywith-method-in-dart-a-guide-to-efficient-state-management-833e36da11f2" TargetMode="External"/><Relationship Id="rId4" Type="http://schemas.openxmlformats.org/officeDocument/2006/relationships/image" Target="../media/image8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9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8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cbpG7yAmtwmidBQjAYCekdWfTTD9_f-c/view" TargetMode="External"/><Relationship Id="rId4" Type="http://schemas.openxmlformats.org/officeDocument/2006/relationships/image" Target="../media/image13.jpg"/><Relationship Id="rId5" Type="http://schemas.openxmlformats.org/officeDocument/2006/relationships/hyperlink" Target="https://github.com/alvaroarmijos/chateo"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pub.dev/packages/equatable" TargetMode="External"/><Relationship Id="rId4" Type="http://schemas.openxmlformats.org/officeDocument/2006/relationships/hyperlink" Target="https://pub.dev/packages/geolocator" TargetMode="External"/><Relationship Id="rId5" Type="http://schemas.openxmlformats.org/officeDocument/2006/relationships/hyperlink" Target="https://pub.dev/packages/rxdart"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hyperlink" Target="https://pub.dev/packages/permission_handler"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9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86.png"/><Relationship Id="rId4" Type="http://schemas.openxmlformats.org/officeDocument/2006/relationships/image" Target="../media/image97.png"/><Relationship Id="rId5" Type="http://schemas.openxmlformats.org/officeDocument/2006/relationships/image" Target="../media/image9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hyperlink" Target="https://mapstyle.withgoogle.com/" TargetMode="External"/><Relationship Id="rId4" Type="http://schemas.openxmlformats.org/officeDocument/2006/relationships/hyperlink" Target="https://snazzymaps.com/" TargetMode="External"/><Relationship Id="rId5" Type="http://schemas.openxmlformats.org/officeDocument/2006/relationships/hyperlink" Target="https://mapsplatform.google.com/maps-products/?hl=es" TargetMode="External"/><Relationship Id="rId6" Type="http://schemas.openxmlformats.org/officeDocument/2006/relationships/hyperlink" Target="https://www.mapbox.com/" TargetMode="External"/><Relationship Id="rId7" Type="http://schemas.openxmlformats.org/officeDocument/2006/relationships/hyperlink" Target="https://docs.mapbox.com/playground/geocoding/" TargetMode="External"/><Relationship Id="rId8" Type="http://schemas.openxmlformats.org/officeDocument/2006/relationships/hyperlink" Target="https://pub.dev/packages/animate_do"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hyperlink" Target="https://docs.google.com/presentation/d/1FNc7Mn14A2Os7llGoBb4k9XL0g3e80TPBpNXJBwYmE4/edit?usp=sharing" TargetMode="External"/><Relationship Id="rId4" Type="http://schemas.openxmlformats.org/officeDocument/2006/relationships/image" Target="../media/image97.png"/><Relationship Id="rId5" Type="http://schemas.openxmlformats.org/officeDocument/2006/relationships/image" Target="../media/image9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94.png"/><Relationship Id="rId4" Type="http://schemas.openxmlformats.org/officeDocument/2006/relationships/hyperlink" Target="https://drive.google.com/drive/folders/13DkBhfYooxn1-BXV4peEPZt3Y_errHcb?usp=sharing"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95.png"/><Relationship Id="rId4" Type="http://schemas.openxmlformats.org/officeDocument/2006/relationships/image" Target="../media/image10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s://pub.dev/packages/animate_do" TargetMode="External"/><Relationship Id="rId4" Type="http://schemas.openxmlformats.org/officeDocument/2006/relationships/hyperlink" Target="https://www.postman.com/downloads/" TargetMode="External"/><Relationship Id="rId5" Type="http://schemas.openxmlformats.org/officeDocument/2006/relationships/hyperlink" Target="https://www.mapbox.com/" TargetMode="External"/><Relationship Id="rId6" Type="http://schemas.openxmlformats.org/officeDocument/2006/relationships/hyperlink" Target="https://developers.google.com/maps/documentation/utilities/polylineutility?hl=es-419"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9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hyperlink" Target="https://pub.dev/packages/google_polyline_algorithm" TargetMode="External"/><Relationship Id="rId4" Type="http://schemas.openxmlformats.org/officeDocument/2006/relationships/hyperlink" Target="https://pub.dev/packages/dio"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hyperlink" Target="https://quicktype.io/" TargetMode="External"/><Relationship Id="rId4" Type="http://schemas.openxmlformats.org/officeDocument/2006/relationships/hyperlink" Target="https://docs.mapbox.com/playground/directions/"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hyperlink" Target="https://docs.mapbox.com/playground/geocoding/" TargetMode="External"/><Relationship Id="rId4" Type="http://schemas.openxmlformats.org/officeDocument/2006/relationships/hyperlink" Target="https://drive.google.com/file/d/13z4Tx1IA6taVNSTL54w2Syz251CnmD-U/view?usp=sharing" TargetMode="External"/><Relationship Id="rId5" Type="http://schemas.openxmlformats.org/officeDocument/2006/relationships/hyperlink" Target="https://www.iconsdb.com/icons/preview/purple/marker-xxl.p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a:t>Módulo 3: Desarrollando aplicaciones del mundo real con Flutter</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s"/>
              <a:t>Proyecto 1: App de Geolocalización con Google Maps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76250" lvl="0" marL="457200" rtl="0" algn="l">
              <a:spcBef>
                <a:spcPts val="0"/>
              </a:spcBef>
              <a:spcAft>
                <a:spcPts val="0"/>
              </a:spcAft>
              <a:buSzPts val="3900"/>
              <a:buAutoNum type="arabicPeriod"/>
            </a:pPr>
            <a:r>
              <a:rPr lang="es" sz="3900"/>
              <a:t>Practicar</a:t>
            </a:r>
            <a:endParaRPr sz="3900"/>
          </a:p>
          <a:p>
            <a:pPr indent="-476250" lvl="0" marL="457200" rtl="0" algn="l">
              <a:spcBef>
                <a:spcPts val="0"/>
              </a:spcBef>
              <a:spcAft>
                <a:spcPts val="0"/>
              </a:spcAft>
              <a:buSzPts val="3900"/>
              <a:buAutoNum type="arabicPeriod"/>
            </a:pPr>
            <a:r>
              <a:rPr lang="es" sz="3900"/>
              <a:t>Practicar</a:t>
            </a:r>
            <a:endParaRPr sz="3900"/>
          </a:p>
          <a:p>
            <a:pPr indent="-476250" lvl="0" marL="457200" rtl="0" algn="l">
              <a:spcBef>
                <a:spcPts val="0"/>
              </a:spcBef>
              <a:spcAft>
                <a:spcPts val="0"/>
              </a:spcAft>
              <a:buSzPts val="3900"/>
              <a:buAutoNum type="arabicPeriod"/>
            </a:pPr>
            <a:r>
              <a:rPr lang="es" sz="3900"/>
              <a:t>Practicar</a:t>
            </a:r>
            <a:endParaRPr sz="3900"/>
          </a:p>
        </p:txBody>
      </p:sp>
      <p:pic>
        <p:nvPicPr>
          <p:cNvPr id="134" name="Google Shape;134;p22"/>
          <p:cNvPicPr preferRelativeResize="0"/>
          <p:nvPr/>
        </p:nvPicPr>
        <p:blipFill>
          <a:blip r:embed="rId3">
            <a:alphaModFix/>
          </a:blip>
          <a:stretch>
            <a:fillRect/>
          </a:stretch>
        </p:blipFill>
        <p:spPr>
          <a:xfrm>
            <a:off x="4129500" y="2318725"/>
            <a:ext cx="4762500" cy="2314575"/>
          </a:xfrm>
          <a:prstGeom prst="rect">
            <a:avLst/>
          </a:prstGeom>
          <a:noFill/>
          <a:ln>
            <a:noFill/>
          </a:ln>
        </p:spPr>
      </p:pic>
      <p:sp>
        <p:nvSpPr>
          <p:cNvPr id="135" name="Google Shape;135;p22"/>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Add Custom Marker Images to your Google Maps in Flutter</a:t>
            </a:r>
            <a:endParaRPr/>
          </a:p>
        </p:txBody>
      </p:sp>
      <p:sp>
        <p:nvSpPr>
          <p:cNvPr id="814" name="Google Shape;814;p112"/>
          <p:cNvSpPr txBox="1"/>
          <p:nvPr>
            <p:ph idx="1" type="body"/>
          </p:nvPr>
        </p:nvSpPr>
        <p:spPr>
          <a:xfrm>
            <a:off x="311700" y="1615450"/>
            <a:ext cx="8520600" cy="742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u="sng">
                <a:solidFill>
                  <a:schemeClr val="hlink"/>
                </a:solidFill>
                <a:hlinkClick r:id="rId3"/>
              </a:rPr>
              <a:t>https://medium.com/flutter-community/ad-custom-marker-images-for-your-google-maps-in-flutter-68ce627107fc</a:t>
            </a:r>
            <a:endParaRPr/>
          </a:p>
        </p:txBody>
      </p:sp>
      <p:sp>
        <p:nvSpPr>
          <p:cNvPr id="815" name="Google Shape;815;p112"/>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C-08</a:t>
            </a:r>
            <a:endParaRPr b="1" sz="132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Uber Markers</a:t>
            </a:r>
            <a:endParaRPr/>
          </a:p>
        </p:txBody>
      </p:sp>
      <p:sp>
        <p:nvSpPr>
          <p:cNvPr id="821" name="Google Shape;821;p113"/>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C-09</a:t>
            </a:r>
            <a:endParaRPr b="1" sz="1320"/>
          </a:p>
          <a:p>
            <a:pPr indent="0" lvl="0" marL="0" rtl="0" algn="ctr">
              <a:spcBef>
                <a:spcPts val="0"/>
              </a:spcBef>
              <a:spcAft>
                <a:spcPts val="0"/>
              </a:spcAft>
              <a:buSzPct val="75000"/>
              <a:buNone/>
            </a:pPr>
            <a:r>
              <a:t/>
            </a:r>
            <a:endParaRPr b="1" sz="1320"/>
          </a:p>
        </p:txBody>
      </p:sp>
      <p:pic>
        <p:nvPicPr>
          <p:cNvPr id="822" name="Google Shape;822;p113"/>
          <p:cNvPicPr preferRelativeResize="0"/>
          <p:nvPr/>
        </p:nvPicPr>
        <p:blipFill rotWithShape="1">
          <a:blip r:embed="rId3">
            <a:alphaModFix/>
          </a:blip>
          <a:srcRect b="40229" l="0" r="0" t="33505"/>
          <a:stretch/>
        </p:blipFill>
        <p:spPr>
          <a:xfrm>
            <a:off x="311700" y="1577574"/>
            <a:ext cx="3798274" cy="2162002"/>
          </a:xfrm>
          <a:prstGeom prst="rect">
            <a:avLst/>
          </a:prstGeom>
          <a:noFill/>
          <a:ln>
            <a:noFill/>
          </a:ln>
        </p:spPr>
      </p:pic>
      <p:pic>
        <p:nvPicPr>
          <p:cNvPr id="823" name="Google Shape;823;p113"/>
          <p:cNvPicPr preferRelativeResize="0"/>
          <p:nvPr/>
        </p:nvPicPr>
        <p:blipFill rotWithShape="1">
          <a:blip r:embed="rId4">
            <a:alphaModFix/>
          </a:blip>
          <a:srcRect b="60718" l="0" r="0" t="18153"/>
          <a:stretch/>
        </p:blipFill>
        <p:spPr>
          <a:xfrm>
            <a:off x="4276781" y="1577575"/>
            <a:ext cx="4721470" cy="2162002"/>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Cabify</a:t>
            </a:r>
            <a:r>
              <a:rPr lang="es"/>
              <a:t> Markers</a:t>
            </a:r>
            <a:endParaRPr/>
          </a:p>
        </p:txBody>
      </p:sp>
      <p:sp>
        <p:nvSpPr>
          <p:cNvPr id="829" name="Google Shape;829;p114"/>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C-09</a:t>
            </a:r>
            <a:endParaRPr b="1" sz="1320"/>
          </a:p>
        </p:txBody>
      </p:sp>
      <p:pic>
        <p:nvPicPr>
          <p:cNvPr id="830" name="Google Shape;830;p114"/>
          <p:cNvPicPr preferRelativeResize="0"/>
          <p:nvPr/>
        </p:nvPicPr>
        <p:blipFill rotWithShape="1">
          <a:blip r:embed="rId3">
            <a:alphaModFix/>
          </a:blip>
          <a:srcRect b="51937" l="0" r="0" t="30016"/>
          <a:stretch/>
        </p:blipFill>
        <p:spPr>
          <a:xfrm>
            <a:off x="4511050" y="1776837"/>
            <a:ext cx="3966301" cy="1589873"/>
          </a:xfrm>
          <a:prstGeom prst="rect">
            <a:avLst/>
          </a:prstGeom>
          <a:noFill/>
          <a:ln>
            <a:noFill/>
          </a:ln>
        </p:spPr>
      </p:pic>
      <p:pic>
        <p:nvPicPr>
          <p:cNvPr id="831" name="Google Shape;831;p114"/>
          <p:cNvPicPr preferRelativeResize="0"/>
          <p:nvPr/>
        </p:nvPicPr>
        <p:blipFill rotWithShape="1">
          <a:blip r:embed="rId4">
            <a:alphaModFix/>
          </a:blip>
          <a:srcRect b="35959" l="0" r="0" t="36347"/>
          <a:stretch/>
        </p:blipFill>
        <p:spPr>
          <a:xfrm>
            <a:off x="889225" y="1629791"/>
            <a:ext cx="3062600" cy="188392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Tarea 3 - Lunes 23 de Septiembre</a:t>
            </a:r>
            <a:endParaRPr/>
          </a:p>
        </p:txBody>
      </p:sp>
      <p:sp>
        <p:nvSpPr>
          <p:cNvPr id="837" name="Google Shape;837;p1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Crear una cuenta de Firebase</a:t>
            </a:r>
            <a:endParaRPr/>
          </a:p>
          <a:p>
            <a:pPr indent="-342900" lvl="0" marL="457200" rtl="0" algn="l">
              <a:spcBef>
                <a:spcPts val="0"/>
              </a:spcBef>
              <a:spcAft>
                <a:spcPts val="0"/>
              </a:spcAft>
              <a:buSzPts val="1800"/>
              <a:buChar char="●"/>
            </a:pPr>
            <a:r>
              <a:rPr lang="es"/>
              <a:t>Instalar Node.js (versión superior a la 18)</a:t>
            </a:r>
            <a:endParaRPr/>
          </a:p>
          <a:p>
            <a:pPr indent="-342900" lvl="0" marL="457200" rtl="0" algn="l">
              <a:spcBef>
                <a:spcPts val="0"/>
              </a:spcBef>
              <a:spcAft>
                <a:spcPts val="0"/>
              </a:spcAft>
              <a:buSzPts val="1800"/>
              <a:buChar char="●"/>
            </a:pPr>
            <a:r>
              <a:rPr lang="es"/>
              <a:t>Implementar los marcadores tipo Cabify</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Iconos para Running Info Widget</a:t>
            </a:r>
            <a:endParaRPr/>
          </a:p>
        </p:txBody>
      </p:sp>
      <p:sp>
        <p:nvSpPr>
          <p:cNvPr id="843" name="Google Shape;843;p116"/>
          <p:cNvSpPr txBox="1"/>
          <p:nvPr>
            <p:ph idx="1" type="body"/>
          </p:nvPr>
        </p:nvSpPr>
        <p:spPr>
          <a:xfrm>
            <a:off x="311700" y="1152475"/>
            <a:ext cx="8520600" cy="995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u="sng">
                <a:solidFill>
                  <a:schemeClr val="hlink"/>
                </a:solidFill>
                <a:hlinkClick r:id="rId3"/>
              </a:rPr>
              <a:t>velocity</a:t>
            </a:r>
            <a:endParaRPr/>
          </a:p>
          <a:p>
            <a:pPr indent="-342900" lvl="0" marL="457200" rtl="0" algn="l">
              <a:spcBef>
                <a:spcPts val="0"/>
              </a:spcBef>
              <a:spcAft>
                <a:spcPts val="0"/>
              </a:spcAft>
              <a:buSzPts val="1800"/>
              <a:buChar char="●"/>
            </a:pPr>
            <a:r>
              <a:rPr lang="es" u="sng">
                <a:solidFill>
                  <a:schemeClr val="hlink"/>
                </a:solidFill>
                <a:hlinkClick r:id="rId4"/>
              </a:rPr>
              <a:t>running</a:t>
            </a:r>
            <a:endParaRPr/>
          </a:p>
          <a:p>
            <a:pPr indent="-342900" lvl="0" marL="457200" rtl="0" algn="l">
              <a:spcBef>
                <a:spcPts val="0"/>
              </a:spcBef>
              <a:spcAft>
                <a:spcPts val="0"/>
              </a:spcAft>
              <a:buSzPts val="1800"/>
              <a:buChar char="●"/>
            </a:pPr>
            <a:r>
              <a:rPr lang="es" u="sng">
                <a:solidFill>
                  <a:schemeClr val="hlink"/>
                </a:solidFill>
                <a:hlinkClick r:id="rId5"/>
              </a:rPr>
              <a:t>fire</a:t>
            </a:r>
            <a:endParaRPr/>
          </a:p>
        </p:txBody>
      </p:sp>
      <p:sp>
        <p:nvSpPr>
          <p:cNvPr id="844" name="Google Shape;844;p116"/>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C-10</a:t>
            </a:r>
            <a:endParaRPr b="1" sz="1320"/>
          </a:p>
          <a:p>
            <a:pPr indent="0" lvl="0" marL="0" rtl="0" algn="ctr">
              <a:spcBef>
                <a:spcPts val="0"/>
              </a:spcBef>
              <a:spcAft>
                <a:spcPts val="0"/>
              </a:spcAft>
              <a:buSzPct val="75000"/>
              <a:buNone/>
            </a:pPr>
            <a:r>
              <a:t/>
            </a:r>
            <a:endParaRPr b="1" sz="1320"/>
          </a:p>
        </p:txBody>
      </p:sp>
      <p:pic>
        <p:nvPicPr>
          <p:cNvPr id="845" name="Google Shape;845;p116"/>
          <p:cNvPicPr preferRelativeResize="0"/>
          <p:nvPr/>
        </p:nvPicPr>
        <p:blipFill rotWithShape="1">
          <a:blip r:embed="rId6">
            <a:alphaModFix/>
          </a:blip>
          <a:srcRect b="85198" l="0" r="0" t="0"/>
          <a:stretch/>
        </p:blipFill>
        <p:spPr>
          <a:xfrm>
            <a:off x="3611800" y="1288025"/>
            <a:ext cx="4439974" cy="1459773"/>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Iconos para el Onboarding</a:t>
            </a:r>
            <a:endParaRPr/>
          </a:p>
          <a:p>
            <a:pPr indent="0" lvl="0" marL="0" rtl="0" algn="l">
              <a:spcBef>
                <a:spcPts val="0"/>
              </a:spcBef>
              <a:spcAft>
                <a:spcPts val="0"/>
              </a:spcAft>
              <a:buNone/>
            </a:pPr>
            <a:r>
              <a:rPr lang="es"/>
              <a:t>Tarea</a:t>
            </a:r>
            <a:endParaRPr/>
          </a:p>
        </p:txBody>
      </p:sp>
      <p:sp>
        <p:nvSpPr>
          <p:cNvPr id="851" name="Google Shape;851;p117"/>
          <p:cNvSpPr txBox="1"/>
          <p:nvPr>
            <p:ph idx="1" type="body"/>
          </p:nvPr>
        </p:nvSpPr>
        <p:spPr>
          <a:xfrm>
            <a:off x="311700" y="1373450"/>
            <a:ext cx="8520600" cy="995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icon_app</a:t>
            </a:r>
            <a:endParaRPr/>
          </a:p>
        </p:txBody>
      </p:sp>
      <p:sp>
        <p:nvSpPr>
          <p:cNvPr id="852" name="Google Shape;852;p117"/>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C-10</a:t>
            </a:r>
            <a:endParaRPr b="1" sz="1320"/>
          </a:p>
        </p:txBody>
      </p:sp>
      <p:pic>
        <p:nvPicPr>
          <p:cNvPr id="853" name="Google Shape;853;p117"/>
          <p:cNvPicPr preferRelativeResize="0"/>
          <p:nvPr/>
        </p:nvPicPr>
        <p:blipFill>
          <a:blip r:embed="rId4">
            <a:alphaModFix/>
          </a:blip>
          <a:stretch>
            <a:fillRect/>
          </a:stretch>
        </p:blipFill>
        <p:spPr>
          <a:xfrm>
            <a:off x="4452291" y="489775"/>
            <a:ext cx="1874608" cy="4163948"/>
          </a:xfrm>
          <a:prstGeom prst="rect">
            <a:avLst/>
          </a:prstGeom>
          <a:noFill/>
          <a:ln>
            <a:noFill/>
          </a:ln>
        </p:spPr>
      </p:pic>
      <p:pic>
        <p:nvPicPr>
          <p:cNvPr id="854" name="Google Shape;854;p117"/>
          <p:cNvPicPr preferRelativeResize="0"/>
          <p:nvPr/>
        </p:nvPicPr>
        <p:blipFill>
          <a:blip r:embed="rId5">
            <a:alphaModFix/>
          </a:blip>
          <a:stretch>
            <a:fillRect/>
          </a:stretch>
        </p:blipFill>
        <p:spPr>
          <a:xfrm>
            <a:off x="6602752" y="489788"/>
            <a:ext cx="1874599" cy="4163932"/>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rx_shared_preferences</a:t>
            </a:r>
            <a:endParaRPr/>
          </a:p>
        </p:txBody>
      </p:sp>
      <p:sp>
        <p:nvSpPr>
          <p:cNvPr id="860" name="Google Shape;860;p118"/>
          <p:cNvSpPr txBox="1"/>
          <p:nvPr>
            <p:ph idx="1" type="body"/>
          </p:nvPr>
        </p:nvSpPr>
        <p:spPr>
          <a:xfrm>
            <a:off x="311700" y="11524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rx_shared_preferences</a:t>
            </a:r>
            <a:endParaRPr/>
          </a:p>
        </p:txBody>
      </p:sp>
      <p:sp>
        <p:nvSpPr>
          <p:cNvPr id="861" name="Google Shape;861;p118"/>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C-09</a:t>
            </a:r>
            <a:endParaRPr b="1" sz="132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idx="1" type="body"/>
          </p:nvPr>
        </p:nvSpPr>
        <p:spPr>
          <a:xfrm>
            <a:off x="311700" y="593200"/>
            <a:ext cx="8520600" cy="397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Encender la cámara</a:t>
            </a:r>
            <a:endParaRPr/>
          </a:p>
          <a:p>
            <a:pPr indent="-342900" lvl="0" marL="457200" rtl="0" algn="l">
              <a:spcBef>
                <a:spcPts val="0"/>
              </a:spcBef>
              <a:spcAft>
                <a:spcPts val="0"/>
              </a:spcAft>
              <a:buSzPts val="1800"/>
              <a:buChar char="●"/>
            </a:pPr>
            <a:r>
              <a:rPr lang="es"/>
              <a:t>Prestar atención a la clase, todo lo que vamos haciendo y hacer preguntas</a:t>
            </a:r>
            <a:endParaRPr/>
          </a:p>
          <a:p>
            <a:pPr indent="-342900" lvl="0" marL="457200" rtl="0" algn="l">
              <a:spcBef>
                <a:spcPts val="0"/>
              </a:spcBef>
              <a:spcAft>
                <a:spcPts val="0"/>
              </a:spcAft>
              <a:buSzPts val="1800"/>
              <a:buChar char="●"/>
            </a:pPr>
            <a:r>
              <a:rPr lang="es"/>
              <a:t>Practicar luego de la clase, implementar todo lo que revisamos en ella.</a:t>
            </a:r>
            <a:endParaRPr/>
          </a:p>
          <a:p>
            <a:pPr indent="-342900" lvl="0" marL="457200" rtl="0" algn="l">
              <a:spcBef>
                <a:spcPts val="0"/>
              </a:spcBef>
              <a:spcAft>
                <a:spcPts val="0"/>
              </a:spcAft>
              <a:buSzPts val="1800"/>
              <a:buChar char="●"/>
            </a:pPr>
            <a:r>
              <a:rPr lang="es"/>
              <a:t>Si tienen dudas o problemas con algo, están las grabaciones de la clase y también luego de cada clase voy a subir al repositorio del curso todo lo que avanzamos ese día</a:t>
            </a:r>
            <a:endParaRPr/>
          </a:p>
          <a:p>
            <a:pPr indent="-342900" lvl="0" marL="457200" rtl="0" algn="l">
              <a:spcBef>
                <a:spcPts val="0"/>
              </a:spcBef>
              <a:spcAft>
                <a:spcPts val="0"/>
              </a:spcAft>
              <a:buSzPts val="1800"/>
              <a:buChar char="●"/>
            </a:pPr>
            <a:r>
              <a:rPr lang="es"/>
              <a:t>Si </a:t>
            </a:r>
            <a:r>
              <a:rPr lang="es"/>
              <a:t>continúan</a:t>
            </a:r>
            <a:r>
              <a:rPr lang="es"/>
              <a:t> con dudas, al siguiente día yo estoy conectado 10 minutos antes de la clase para resolver preguntas relacionadas a la clase anterior.</a:t>
            </a:r>
            <a:endParaRPr/>
          </a:p>
          <a:p>
            <a:pPr indent="-342900" lvl="0" marL="457200" rtl="0" algn="l">
              <a:spcBef>
                <a:spcPts val="0"/>
              </a:spcBef>
              <a:spcAft>
                <a:spcPts val="0"/>
              </a:spcAft>
              <a:buSzPts val="1800"/>
              <a:buChar char="●"/>
            </a:pPr>
            <a:r>
              <a:rPr lang="es"/>
              <a:t>Recomiendo ir al dia con las implementaciones, ya que el tiempo es corto para las dos aplicaciones y si dejan al final para intentar implementar toda la aplicación tal vez les falte tiempo</a:t>
            </a:r>
            <a:endParaRPr/>
          </a:p>
        </p:txBody>
      </p:sp>
      <p:sp>
        <p:nvSpPr>
          <p:cNvPr id="141" name="Google Shape;141;p23"/>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En la última clase del curso vamos a tener nuestro </a:t>
            </a:r>
            <a:r>
              <a:rPr b="1" lang="es"/>
              <a:t>DEMO DAY</a:t>
            </a:r>
            <a:endParaRPr b="1"/>
          </a:p>
        </p:txBody>
      </p:sp>
      <p:pic>
        <p:nvPicPr>
          <p:cNvPr id="147" name="Google Shape;147;p24"/>
          <p:cNvPicPr preferRelativeResize="0"/>
          <p:nvPr/>
        </p:nvPicPr>
        <p:blipFill>
          <a:blip r:embed="rId3">
            <a:alphaModFix/>
          </a:blip>
          <a:stretch>
            <a:fillRect/>
          </a:stretch>
        </p:blipFill>
        <p:spPr>
          <a:xfrm>
            <a:off x="6938125" y="2980975"/>
            <a:ext cx="1981150" cy="1897942"/>
          </a:xfrm>
          <a:prstGeom prst="rect">
            <a:avLst/>
          </a:prstGeom>
          <a:noFill/>
          <a:ln>
            <a:noFill/>
          </a:ln>
        </p:spPr>
      </p:pic>
      <p:pic>
        <p:nvPicPr>
          <p:cNvPr id="148" name="Google Shape;148;p24"/>
          <p:cNvPicPr preferRelativeResize="0"/>
          <p:nvPr/>
        </p:nvPicPr>
        <p:blipFill>
          <a:blip r:embed="rId4">
            <a:alphaModFix/>
          </a:blip>
          <a:stretch>
            <a:fillRect/>
          </a:stretch>
        </p:blipFill>
        <p:spPr>
          <a:xfrm>
            <a:off x="7010450" y="333250"/>
            <a:ext cx="1981150" cy="2055443"/>
          </a:xfrm>
          <a:prstGeom prst="rect">
            <a:avLst/>
          </a:prstGeom>
          <a:noFill/>
          <a:ln>
            <a:noFill/>
          </a:ln>
        </p:spPr>
      </p:pic>
      <p:sp>
        <p:nvSpPr>
          <p:cNvPr id="149" name="Google Shape;149;p24"/>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Temas</a:t>
            </a:r>
            <a:endParaRPr/>
          </a:p>
        </p:txBody>
      </p:sp>
      <p:sp>
        <p:nvSpPr>
          <p:cNvPr id="155" name="Google Shape;155;p25"/>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Temas</a:t>
            </a:r>
            <a:endParaRPr/>
          </a:p>
        </p:txBody>
      </p:sp>
      <p:sp>
        <p:nvSpPr>
          <p:cNvPr id="161" name="Google Shape;16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Gestión de Estado</a:t>
            </a:r>
            <a:endParaRPr/>
          </a:p>
          <a:p>
            <a:pPr indent="-342900" lvl="0" marL="457200" rtl="0" algn="l">
              <a:spcBef>
                <a:spcPts val="0"/>
              </a:spcBef>
              <a:spcAft>
                <a:spcPts val="0"/>
              </a:spcAft>
              <a:buSzPts val="1800"/>
              <a:buChar char="●"/>
            </a:pPr>
            <a:r>
              <a:rPr lang="es"/>
              <a:t>Arquitectura</a:t>
            </a:r>
            <a:endParaRPr/>
          </a:p>
          <a:p>
            <a:pPr indent="-342900" lvl="0" marL="457200" rtl="0" algn="l">
              <a:spcBef>
                <a:spcPts val="0"/>
              </a:spcBef>
              <a:spcAft>
                <a:spcPts val="0"/>
              </a:spcAft>
              <a:buSzPts val="1800"/>
              <a:buChar char="●"/>
            </a:pPr>
            <a:r>
              <a:rPr lang="es"/>
              <a:t>Estructura de Proyecto</a:t>
            </a:r>
            <a:endParaRPr/>
          </a:p>
          <a:p>
            <a:pPr indent="-342900" lvl="0" marL="457200" rtl="0" algn="l">
              <a:spcBef>
                <a:spcPts val="0"/>
              </a:spcBef>
              <a:spcAft>
                <a:spcPts val="0"/>
              </a:spcAft>
              <a:buSzPts val="1800"/>
              <a:buChar char="●"/>
            </a:pPr>
            <a:r>
              <a:rPr lang="es"/>
              <a:t>Buenas prácticas</a:t>
            </a:r>
            <a:endParaRPr/>
          </a:p>
        </p:txBody>
      </p:sp>
      <p:pic>
        <p:nvPicPr>
          <p:cNvPr id="162" name="Google Shape;162;p26"/>
          <p:cNvPicPr preferRelativeResize="0"/>
          <p:nvPr/>
        </p:nvPicPr>
        <p:blipFill>
          <a:blip r:embed="rId3">
            <a:alphaModFix/>
          </a:blip>
          <a:stretch>
            <a:fillRect/>
          </a:stretch>
        </p:blipFill>
        <p:spPr>
          <a:xfrm>
            <a:off x="4147275" y="711600"/>
            <a:ext cx="1386875" cy="1646925"/>
          </a:xfrm>
          <a:prstGeom prst="rect">
            <a:avLst/>
          </a:prstGeom>
          <a:noFill/>
          <a:ln>
            <a:noFill/>
          </a:ln>
        </p:spPr>
      </p:pic>
      <p:pic>
        <p:nvPicPr>
          <p:cNvPr id="163" name="Google Shape;163;p26"/>
          <p:cNvPicPr preferRelativeResize="0"/>
          <p:nvPr/>
        </p:nvPicPr>
        <p:blipFill>
          <a:blip r:embed="rId4">
            <a:alphaModFix/>
          </a:blip>
          <a:stretch>
            <a:fillRect/>
          </a:stretch>
        </p:blipFill>
        <p:spPr>
          <a:xfrm>
            <a:off x="5873198" y="711600"/>
            <a:ext cx="2959099" cy="1792375"/>
          </a:xfrm>
          <a:prstGeom prst="rect">
            <a:avLst/>
          </a:prstGeom>
          <a:noFill/>
          <a:ln>
            <a:noFill/>
          </a:ln>
        </p:spPr>
      </p:pic>
      <p:pic>
        <p:nvPicPr>
          <p:cNvPr id="164" name="Google Shape;164;p26"/>
          <p:cNvPicPr preferRelativeResize="0"/>
          <p:nvPr/>
        </p:nvPicPr>
        <p:blipFill>
          <a:blip r:embed="rId5">
            <a:alphaModFix/>
          </a:blip>
          <a:stretch>
            <a:fillRect/>
          </a:stretch>
        </p:blipFill>
        <p:spPr>
          <a:xfrm>
            <a:off x="4695000" y="2773161"/>
            <a:ext cx="4260299" cy="2202739"/>
          </a:xfrm>
          <a:prstGeom prst="rect">
            <a:avLst/>
          </a:prstGeom>
          <a:noFill/>
          <a:ln>
            <a:noFill/>
          </a:ln>
        </p:spPr>
      </p:pic>
      <p:pic>
        <p:nvPicPr>
          <p:cNvPr id="165" name="Google Shape;165;p26"/>
          <p:cNvPicPr preferRelativeResize="0"/>
          <p:nvPr/>
        </p:nvPicPr>
        <p:blipFill>
          <a:blip r:embed="rId6">
            <a:alphaModFix/>
          </a:blip>
          <a:stretch>
            <a:fillRect/>
          </a:stretch>
        </p:blipFill>
        <p:spPr>
          <a:xfrm>
            <a:off x="2893675" y="3348250"/>
            <a:ext cx="1721725" cy="1721725"/>
          </a:xfrm>
          <a:prstGeom prst="rect">
            <a:avLst/>
          </a:prstGeom>
          <a:noFill/>
          <a:ln>
            <a:noFill/>
          </a:ln>
        </p:spPr>
      </p:pic>
      <p:pic>
        <p:nvPicPr>
          <p:cNvPr id="166" name="Google Shape;166;p26"/>
          <p:cNvPicPr preferRelativeResize="0"/>
          <p:nvPr/>
        </p:nvPicPr>
        <p:blipFill>
          <a:blip r:embed="rId7">
            <a:alphaModFix/>
          </a:blip>
          <a:stretch>
            <a:fillRect/>
          </a:stretch>
        </p:blipFill>
        <p:spPr>
          <a:xfrm>
            <a:off x="1092350" y="3442300"/>
            <a:ext cx="1533650" cy="1533650"/>
          </a:xfrm>
          <a:prstGeom prst="rect">
            <a:avLst/>
          </a:prstGeom>
          <a:noFill/>
          <a:ln>
            <a:noFill/>
          </a:ln>
        </p:spPr>
      </p:pic>
      <p:sp>
        <p:nvSpPr>
          <p:cNvPr id="167" name="Google Shape;167;p26"/>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7"/>
          <p:cNvPicPr preferRelativeResize="0"/>
          <p:nvPr/>
        </p:nvPicPr>
        <p:blipFill>
          <a:blip r:embed="rId3">
            <a:alphaModFix/>
          </a:blip>
          <a:stretch>
            <a:fillRect/>
          </a:stretch>
        </p:blipFill>
        <p:spPr>
          <a:xfrm>
            <a:off x="152400" y="1297175"/>
            <a:ext cx="8839198" cy="2549156"/>
          </a:xfrm>
          <a:prstGeom prst="rect">
            <a:avLst/>
          </a:prstGeom>
          <a:noFill/>
          <a:ln>
            <a:noFill/>
          </a:ln>
        </p:spPr>
      </p:pic>
      <p:sp>
        <p:nvSpPr>
          <p:cNvPr id="173" name="Google Shape;173;p27"/>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174" name="Google Shape;174;p27"/>
          <p:cNvSpPr txBox="1"/>
          <p:nvPr/>
        </p:nvSpPr>
        <p:spPr>
          <a:xfrm>
            <a:off x="1895400" y="4698475"/>
            <a:ext cx="72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4"/>
              </a:rPr>
              <a:t>https://play.google.com/store/apps/details?id=com.fluttershark.fluttersharkapp&amp;hl=es_419</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8"/>
          <p:cNvPicPr preferRelativeResize="0"/>
          <p:nvPr/>
        </p:nvPicPr>
        <p:blipFill>
          <a:blip r:embed="rId3">
            <a:alphaModFix/>
          </a:blip>
          <a:stretch>
            <a:fillRect/>
          </a:stretch>
        </p:blipFill>
        <p:spPr>
          <a:xfrm>
            <a:off x="152400" y="152400"/>
            <a:ext cx="3544696" cy="2024125"/>
          </a:xfrm>
          <a:prstGeom prst="rect">
            <a:avLst/>
          </a:prstGeom>
          <a:noFill/>
          <a:ln>
            <a:noFill/>
          </a:ln>
        </p:spPr>
      </p:pic>
      <p:pic>
        <p:nvPicPr>
          <p:cNvPr id="180" name="Google Shape;180;p28"/>
          <p:cNvPicPr preferRelativeResize="0"/>
          <p:nvPr/>
        </p:nvPicPr>
        <p:blipFill>
          <a:blip r:embed="rId4">
            <a:alphaModFix/>
          </a:blip>
          <a:stretch>
            <a:fillRect/>
          </a:stretch>
        </p:blipFill>
        <p:spPr>
          <a:xfrm>
            <a:off x="152400" y="2151787"/>
            <a:ext cx="3544700" cy="839935"/>
          </a:xfrm>
          <a:prstGeom prst="rect">
            <a:avLst/>
          </a:prstGeom>
          <a:noFill/>
          <a:ln>
            <a:noFill/>
          </a:ln>
        </p:spPr>
      </p:pic>
      <p:pic>
        <p:nvPicPr>
          <p:cNvPr id="181" name="Google Shape;181;p28"/>
          <p:cNvPicPr preferRelativeResize="0"/>
          <p:nvPr/>
        </p:nvPicPr>
        <p:blipFill>
          <a:blip r:embed="rId5">
            <a:alphaModFix/>
          </a:blip>
          <a:stretch>
            <a:fillRect/>
          </a:stretch>
        </p:blipFill>
        <p:spPr>
          <a:xfrm>
            <a:off x="152400" y="2991725"/>
            <a:ext cx="3544699" cy="1608513"/>
          </a:xfrm>
          <a:prstGeom prst="rect">
            <a:avLst/>
          </a:prstGeom>
          <a:noFill/>
          <a:ln>
            <a:noFill/>
          </a:ln>
        </p:spPr>
      </p:pic>
      <p:pic>
        <p:nvPicPr>
          <p:cNvPr id="182" name="Google Shape;182;p28"/>
          <p:cNvPicPr preferRelativeResize="0"/>
          <p:nvPr/>
        </p:nvPicPr>
        <p:blipFill>
          <a:blip r:embed="rId6">
            <a:alphaModFix/>
          </a:blip>
          <a:stretch>
            <a:fillRect/>
          </a:stretch>
        </p:blipFill>
        <p:spPr>
          <a:xfrm>
            <a:off x="4100625" y="152400"/>
            <a:ext cx="4059550" cy="2024125"/>
          </a:xfrm>
          <a:prstGeom prst="rect">
            <a:avLst/>
          </a:prstGeom>
          <a:noFill/>
          <a:ln>
            <a:noFill/>
          </a:ln>
        </p:spPr>
      </p:pic>
      <p:sp>
        <p:nvSpPr>
          <p:cNvPr id="183" name="Google Shape;183;p28"/>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184" name="Google Shape;184;p28"/>
          <p:cNvPicPr preferRelativeResize="0"/>
          <p:nvPr/>
        </p:nvPicPr>
        <p:blipFill>
          <a:blip r:embed="rId7">
            <a:alphaModFix/>
          </a:blip>
          <a:stretch>
            <a:fillRect/>
          </a:stretch>
        </p:blipFill>
        <p:spPr>
          <a:xfrm>
            <a:off x="4100620" y="2176525"/>
            <a:ext cx="4059549" cy="948546"/>
          </a:xfrm>
          <a:prstGeom prst="rect">
            <a:avLst/>
          </a:prstGeom>
          <a:noFill/>
          <a:ln>
            <a:noFill/>
          </a:ln>
        </p:spPr>
      </p:pic>
      <p:pic>
        <p:nvPicPr>
          <p:cNvPr id="185" name="Google Shape;185;p28"/>
          <p:cNvPicPr preferRelativeResize="0"/>
          <p:nvPr/>
        </p:nvPicPr>
        <p:blipFill>
          <a:blip r:embed="rId8">
            <a:alphaModFix/>
          </a:blip>
          <a:stretch>
            <a:fillRect/>
          </a:stretch>
        </p:blipFill>
        <p:spPr>
          <a:xfrm>
            <a:off x="4100625" y="3125075"/>
            <a:ext cx="4059550" cy="982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9"/>
          <p:cNvPicPr preferRelativeResize="0"/>
          <p:nvPr/>
        </p:nvPicPr>
        <p:blipFill>
          <a:blip r:embed="rId3">
            <a:alphaModFix/>
          </a:blip>
          <a:stretch>
            <a:fillRect/>
          </a:stretch>
        </p:blipFill>
        <p:spPr>
          <a:xfrm>
            <a:off x="599200" y="152400"/>
            <a:ext cx="2177415" cy="4838700"/>
          </a:xfrm>
          <a:prstGeom prst="rect">
            <a:avLst/>
          </a:prstGeom>
          <a:noFill/>
          <a:ln>
            <a:noFill/>
          </a:ln>
        </p:spPr>
      </p:pic>
      <p:pic>
        <p:nvPicPr>
          <p:cNvPr id="191" name="Google Shape;191;p29"/>
          <p:cNvPicPr preferRelativeResize="0"/>
          <p:nvPr/>
        </p:nvPicPr>
        <p:blipFill>
          <a:blip r:embed="rId4">
            <a:alphaModFix/>
          </a:blip>
          <a:stretch>
            <a:fillRect/>
          </a:stretch>
        </p:blipFill>
        <p:spPr>
          <a:xfrm>
            <a:off x="3483290" y="152400"/>
            <a:ext cx="2177415" cy="4838700"/>
          </a:xfrm>
          <a:prstGeom prst="rect">
            <a:avLst/>
          </a:prstGeom>
          <a:noFill/>
          <a:ln>
            <a:noFill/>
          </a:ln>
        </p:spPr>
      </p:pic>
      <p:pic>
        <p:nvPicPr>
          <p:cNvPr id="192" name="Google Shape;192;p29"/>
          <p:cNvPicPr preferRelativeResize="0"/>
          <p:nvPr/>
        </p:nvPicPr>
        <p:blipFill>
          <a:blip r:embed="rId5">
            <a:alphaModFix/>
          </a:blip>
          <a:stretch>
            <a:fillRect/>
          </a:stretch>
        </p:blipFill>
        <p:spPr>
          <a:xfrm>
            <a:off x="6367380" y="152400"/>
            <a:ext cx="2177415" cy="4838700"/>
          </a:xfrm>
          <a:prstGeom prst="rect">
            <a:avLst/>
          </a:prstGeom>
          <a:noFill/>
          <a:ln>
            <a:noFill/>
          </a:ln>
        </p:spPr>
      </p:pic>
      <p:sp>
        <p:nvSpPr>
          <p:cNvPr id="193" name="Google Shape;193;p29"/>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0"/>
          <p:cNvPicPr preferRelativeResize="0"/>
          <p:nvPr/>
        </p:nvPicPr>
        <p:blipFill>
          <a:blip r:embed="rId3">
            <a:alphaModFix/>
          </a:blip>
          <a:stretch>
            <a:fillRect/>
          </a:stretch>
        </p:blipFill>
        <p:spPr>
          <a:xfrm>
            <a:off x="80050" y="181350"/>
            <a:ext cx="2177415" cy="4838700"/>
          </a:xfrm>
          <a:prstGeom prst="rect">
            <a:avLst/>
          </a:prstGeom>
          <a:noFill/>
          <a:ln>
            <a:noFill/>
          </a:ln>
        </p:spPr>
      </p:pic>
      <p:pic>
        <p:nvPicPr>
          <p:cNvPr id="199" name="Google Shape;199;p30"/>
          <p:cNvPicPr preferRelativeResize="0"/>
          <p:nvPr/>
        </p:nvPicPr>
        <p:blipFill>
          <a:blip r:embed="rId4">
            <a:alphaModFix/>
          </a:blip>
          <a:stretch>
            <a:fillRect/>
          </a:stretch>
        </p:blipFill>
        <p:spPr>
          <a:xfrm>
            <a:off x="2354940" y="181350"/>
            <a:ext cx="2177415" cy="4838700"/>
          </a:xfrm>
          <a:prstGeom prst="rect">
            <a:avLst/>
          </a:prstGeom>
          <a:noFill/>
          <a:ln>
            <a:noFill/>
          </a:ln>
        </p:spPr>
      </p:pic>
      <p:pic>
        <p:nvPicPr>
          <p:cNvPr id="200" name="Google Shape;200;p30"/>
          <p:cNvPicPr preferRelativeResize="0"/>
          <p:nvPr/>
        </p:nvPicPr>
        <p:blipFill>
          <a:blip r:embed="rId5">
            <a:alphaModFix/>
          </a:blip>
          <a:stretch>
            <a:fillRect/>
          </a:stretch>
        </p:blipFill>
        <p:spPr>
          <a:xfrm>
            <a:off x="6864230" y="152400"/>
            <a:ext cx="2177415" cy="4838700"/>
          </a:xfrm>
          <a:prstGeom prst="rect">
            <a:avLst/>
          </a:prstGeom>
          <a:noFill/>
          <a:ln>
            <a:noFill/>
          </a:ln>
        </p:spPr>
      </p:pic>
      <p:sp>
        <p:nvSpPr>
          <p:cNvPr id="201" name="Google Shape;201;p30"/>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202" name="Google Shape;202;p30"/>
          <p:cNvPicPr preferRelativeResize="0"/>
          <p:nvPr/>
        </p:nvPicPr>
        <p:blipFill>
          <a:blip r:embed="rId6">
            <a:alphaModFix/>
          </a:blip>
          <a:stretch>
            <a:fillRect/>
          </a:stretch>
        </p:blipFill>
        <p:spPr>
          <a:xfrm>
            <a:off x="4609599" y="152421"/>
            <a:ext cx="2177401" cy="483866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208" name="Google Shape;208;p31"/>
          <p:cNvPicPr preferRelativeResize="0"/>
          <p:nvPr/>
        </p:nvPicPr>
        <p:blipFill>
          <a:blip r:embed="rId3">
            <a:alphaModFix/>
          </a:blip>
          <a:stretch>
            <a:fillRect/>
          </a:stretch>
        </p:blipFill>
        <p:spPr>
          <a:xfrm>
            <a:off x="3483288" y="152400"/>
            <a:ext cx="2177415"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Biografía</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Alvaro Armijos</a:t>
            </a:r>
            <a:endParaRPr/>
          </a:p>
          <a:p>
            <a:pPr indent="-292100" lvl="0" marL="457200" rtl="0" algn="l">
              <a:spcBef>
                <a:spcPts val="1200"/>
              </a:spcBef>
              <a:spcAft>
                <a:spcPts val="0"/>
              </a:spcAft>
              <a:buSzPts val="1000"/>
              <a:buChar char="●"/>
            </a:pPr>
            <a:r>
              <a:rPr lang="es" sz="1000"/>
              <a:t>Ingeniero en Electrónica y Telecomunicaciones - Universidad de Cuenca</a:t>
            </a:r>
            <a:endParaRPr sz="1000"/>
          </a:p>
          <a:p>
            <a:pPr indent="-292100" lvl="0" marL="457200" rtl="0" algn="l">
              <a:spcBef>
                <a:spcPts val="0"/>
              </a:spcBef>
              <a:spcAft>
                <a:spcPts val="0"/>
              </a:spcAft>
              <a:buSzPts val="1000"/>
              <a:buChar char="●"/>
            </a:pPr>
            <a:r>
              <a:rPr lang="es" sz="1000"/>
              <a:t>+5 Años de Experiencia en el Desarrollo de Aplicaciones</a:t>
            </a:r>
            <a:endParaRPr sz="1000"/>
          </a:p>
          <a:p>
            <a:pPr indent="-292100" lvl="0" marL="457200" rtl="0" algn="l">
              <a:spcBef>
                <a:spcPts val="0"/>
              </a:spcBef>
              <a:spcAft>
                <a:spcPts val="0"/>
              </a:spcAft>
              <a:buSzPts val="1000"/>
              <a:buChar char="●"/>
            </a:pPr>
            <a:r>
              <a:rPr lang="es" sz="1000"/>
              <a:t>Very Good Ventures</a:t>
            </a:r>
            <a:endParaRPr sz="1000"/>
          </a:p>
          <a:p>
            <a:pPr indent="-292100" lvl="0" marL="457200" rtl="0" algn="l">
              <a:spcBef>
                <a:spcPts val="0"/>
              </a:spcBef>
              <a:spcAft>
                <a:spcPts val="0"/>
              </a:spcAft>
              <a:buSzPts val="1000"/>
              <a:buChar char="●"/>
            </a:pPr>
            <a:r>
              <a:rPr lang="es" sz="1000"/>
              <a:t>Charlas - Art</a:t>
            </a:r>
            <a:r>
              <a:rPr lang="es" sz="1000"/>
              <a:t>ículos - Ejemplos en GitHub</a:t>
            </a:r>
            <a:endParaRPr sz="1000"/>
          </a:p>
          <a:p>
            <a:pPr indent="-292100" lvl="0" marL="457200" rtl="0" algn="l">
              <a:spcBef>
                <a:spcPts val="0"/>
              </a:spcBef>
              <a:spcAft>
                <a:spcPts val="0"/>
              </a:spcAft>
              <a:buSzPts val="1000"/>
              <a:buChar char="●"/>
            </a:pPr>
            <a:r>
              <a:rPr lang="es" sz="1000"/>
              <a:t>Soy apasionado por la tecnología y las aplicaciones móviles </a:t>
            </a:r>
            <a:endParaRPr sz="1000"/>
          </a:p>
          <a:p>
            <a:pPr indent="-292100" lvl="0" marL="457200" rtl="0" algn="l">
              <a:spcBef>
                <a:spcPts val="0"/>
              </a:spcBef>
              <a:spcAft>
                <a:spcPts val="0"/>
              </a:spcAft>
              <a:buSzPts val="1000"/>
              <a:buChar char="●"/>
            </a:pPr>
            <a:r>
              <a:rPr lang="es" sz="1000"/>
              <a:t>Participé en la Flutter Conf Latam 2023 y 2024</a:t>
            </a:r>
            <a:endParaRPr sz="1000"/>
          </a:p>
        </p:txBody>
      </p:sp>
      <p:pic>
        <p:nvPicPr>
          <p:cNvPr id="62" name="Google Shape;62;p14">
            <a:hlinkClick r:id="rId3"/>
          </p:cNvPr>
          <p:cNvPicPr preferRelativeResize="0"/>
          <p:nvPr/>
        </p:nvPicPr>
        <p:blipFill>
          <a:blip r:embed="rId4">
            <a:alphaModFix/>
          </a:blip>
          <a:stretch>
            <a:fillRect/>
          </a:stretch>
        </p:blipFill>
        <p:spPr>
          <a:xfrm>
            <a:off x="557025" y="4242863"/>
            <a:ext cx="466601" cy="466601"/>
          </a:xfrm>
          <a:prstGeom prst="rect">
            <a:avLst/>
          </a:prstGeom>
          <a:noFill/>
          <a:ln>
            <a:noFill/>
          </a:ln>
        </p:spPr>
      </p:pic>
      <p:pic>
        <p:nvPicPr>
          <p:cNvPr id="63" name="Google Shape;63;p14">
            <a:hlinkClick r:id="rId5"/>
          </p:cNvPr>
          <p:cNvPicPr preferRelativeResize="0"/>
          <p:nvPr/>
        </p:nvPicPr>
        <p:blipFill>
          <a:blip r:embed="rId6">
            <a:alphaModFix/>
          </a:blip>
          <a:stretch>
            <a:fillRect/>
          </a:stretch>
        </p:blipFill>
        <p:spPr>
          <a:xfrm>
            <a:off x="1253552" y="4242863"/>
            <a:ext cx="466600" cy="466582"/>
          </a:xfrm>
          <a:prstGeom prst="rect">
            <a:avLst/>
          </a:prstGeom>
          <a:noFill/>
          <a:ln>
            <a:noFill/>
          </a:ln>
        </p:spPr>
      </p:pic>
      <p:sp>
        <p:nvSpPr>
          <p:cNvPr id="64" name="Google Shape;64;p14"/>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pic>
        <p:nvPicPr>
          <p:cNvPr id="65" name="Google Shape;65;p14">
            <a:hlinkClick r:id="rId7"/>
          </p:cNvPr>
          <p:cNvPicPr preferRelativeResize="0"/>
          <p:nvPr/>
        </p:nvPicPr>
        <p:blipFill>
          <a:blip r:embed="rId8">
            <a:alphaModFix/>
          </a:blip>
          <a:stretch>
            <a:fillRect/>
          </a:stretch>
        </p:blipFill>
        <p:spPr>
          <a:xfrm>
            <a:off x="1950074" y="4242463"/>
            <a:ext cx="466600" cy="467400"/>
          </a:xfrm>
          <a:prstGeom prst="rect">
            <a:avLst/>
          </a:prstGeom>
          <a:noFill/>
          <a:ln>
            <a:noFill/>
          </a:ln>
        </p:spPr>
      </p:pic>
      <p:sp>
        <p:nvSpPr>
          <p:cNvPr id="66" name="Google Shape;66;p14"/>
          <p:cNvSpPr txBox="1"/>
          <p:nvPr/>
        </p:nvSpPr>
        <p:spPr>
          <a:xfrm>
            <a:off x="2449225" y="4479250"/>
            <a:ext cx="983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2"/>
          <p:cNvPicPr preferRelativeResize="0"/>
          <p:nvPr/>
        </p:nvPicPr>
        <p:blipFill>
          <a:blip r:embed="rId3">
            <a:alphaModFix/>
          </a:blip>
          <a:stretch>
            <a:fillRect/>
          </a:stretch>
        </p:blipFill>
        <p:spPr>
          <a:xfrm>
            <a:off x="839113" y="152400"/>
            <a:ext cx="7465772" cy="4838700"/>
          </a:xfrm>
          <a:prstGeom prst="rect">
            <a:avLst/>
          </a:prstGeom>
          <a:noFill/>
          <a:ln>
            <a:noFill/>
          </a:ln>
        </p:spPr>
      </p:pic>
      <p:pic>
        <p:nvPicPr>
          <p:cNvPr id="214" name="Google Shape;214;p32"/>
          <p:cNvPicPr preferRelativeResize="0"/>
          <p:nvPr/>
        </p:nvPicPr>
        <p:blipFill>
          <a:blip r:embed="rId4">
            <a:alphaModFix/>
          </a:blip>
          <a:stretch>
            <a:fillRect/>
          </a:stretch>
        </p:blipFill>
        <p:spPr>
          <a:xfrm>
            <a:off x="7812300" y="4500150"/>
            <a:ext cx="1276350" cy="552450"/>
          </a:xfrm>
          <a:prstGeom prst="rect">
            <a:avLst/>
          </a:prstGeom>
          <a:noFill/>
          <a:ln>
            <a:noFill/>
          </a:ln>
        </p:spPr>
      </p:pic>
      <p:sp>
        <p:nvSpPr>
          <p:cNvPr id="215" name="Google Shape;215;p32"/>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3"/>
          <p:cNvPicPr preferRelativeResize="0"/>
          <p:nvPr/>
        </p:nvPicPr>
        <p:blipFill rotWithShape="1">
          <a:blip r:embed="rId3">
            <a:alphaModFix/>
          </a:blip>
          <a:srcRect b="0" l="0" r="0" t="13442"/>
          <a:stretch/>
        </p:blipFill>
        <p:spPr>
          <a:xfrm>
            <a:off x="1743575" y="477700"/>
            <a:ext cx="5656850" cy="4188100"/>
          </a:xfrm>
          <a:prstGeom prst="rect">
            <a:avLst/>
          </a:prstGeom>
          <a:noFill/>
          <a:ln>
            <a:noFill/>
          </a:ln>
        </p:spPr>
      </p:pic>
      <p:sp>
        <p:nvSpPr>
          <p:cNvPr id="221" name="Google Shape;221;p33"/>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4"/>
          <p:cNvPicPr preferRelativeResize="0"/>
          <p:nvPr/>
        </p:nvPicPr>
        <p:blipFill>
          <a:blip r:embed="rId3">
            <a:alphaModFix/>
          </a:blip>
          <a:stretch>
            <a:fillRect/>
          </a:stretch>
        </p:blipFill>
        <p:spPr>
          <a:xfrm>
            <a:off x="152400" y="1317125"/>
            <a:ext cx="8839199" cy="1177485"/>
          </a:xfrm>
          <a:prstGeom prst="rect">
            <a:avLst/>
          </a:prstGeom>
          <a:noFill/>
          <a:ln>
            <a:noFill/>
          </a:ln>
        </p:spPr>
      </p:pic>
      <p:pic>
        <p:nvPicPr>
          <p:cNvPr id="227" name="Google Shape;227;p34"/>
          <p:cNvPicPr preferRelativeResize="0"/>
          <p:nvPr/>
        </p:nvPicPr>
        <p:blipFill>
          <a:blip r:embed="rId4">
            <a:alphaModFix/>
          </a:blip>
          <a:stretch>
            <a:fillRect/>
          </a:stretch>
        </p:blipFill>
        <p:spPr>
          <a:xfrm>
            <a:off x="7296150" y="498460"/>
            <a:ext cx="1695450" cy="600075"/>
          </a:xfrm>
          <a:prstGeom prst="rect">
            <a:avLst/>
          </a:prstGeom>
          <a:noFill/>
          <a:ln>
            <a:noFill/>
          </a:ln>
        </p:spPr>
      </p:pic>
      <p:sp>
        <p:nvSpPr>
          <p:cNvPr id="228" name="Google Shape;228;p34"/>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State Management with Bloc</a:t>
            </a:r>
            <a:endParaRPr/>
          </a:p>
        </p:txBody>
      </p:sp>
      <p:sp>
        <p:nvSpPr>
          <p:cNvPr id="234" name="Google Shape;234;p35"/>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General Overview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0" name="Google Shape;24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As you work as developer, there comes a time when you need to share application state between screens, across your app.</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41" name="Google Shape;241;p36"/>
          <p:cNvSpPr txBox="1"/>
          <p:nvPr/>
        </p:nvSpPr>
        <p:spPr>
          <a:xfrm>
            <a:off x="365275" y="4774200"/>
            <a:ext cx="6124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rgbClr val="0097A7"/>
                </a:solidFill>
                <a:hlinkClick r:id="rId3">
                  <a:extLst>
                    <a:ext uri="{A12FA001-AC4F-418D-AE19-62706E023703}">
                      <ahyp:hlinkClr val="tx"/>
                    </a:ext>
                  </a:extLst>
                </a:hlinkClick>
              </a:rPr>
              <a:t>https://docs.flutter.dev/development/data-and-backend/state-mgmt/intro</a:t>
            </a:r>
            <a:endParaRPr sz="900">
              <a:solidFill>
                <a:srgbClr val="999999"/>
              </a:solidFill>
            </a:endParaRPr>
          </a:p>
        </p:txBody>
      </p:sp>
      <p:pic>
        <p:nvPicPr>
          <p:cNvPr id="242" name="Google Shape;242;p36"/>
          <p:cNvPicPr preferRelativeResize="0"/>
          <p:nvPr/>
        </p:nvPicPr>
        <p:blipFill>
          <a:blip r:embed="rId4">
            <a:alphaModFix/>
          </a:blip>
          <a:stretch>
            <a:fillRect/>
          </a:stretch>
        </p:blipFill>
        <p:spPr>
          <a:xfrm>
            <a:off x="2050589" y="1937600"/>
            <a:ext cx="5042827" cy="2836601"/>
          </a:xfrm>
          <a:prstGeom prst="rect">
            <a:avLst/>
          </a:prstGeom>
          <a:noFill/>
          <a:ln>
            <a:noFill/>
          </a:ln>
        </p:spPr>
      </p:pic>
      <p:sp>
        <p:nvSpPr>
          <p:cNvPr id="243" name="Google Shape;243;p36"/>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7"/>
          <p:cNvPicPr preferRelativeResize="0"/>
          <p:nvPr/>
        </p:nvPicPr>
        <p:blipFill>
          <a:blip r:embed="rId3">
            <a:alphaModFix/>
          </a:blip>
          <a:stretch>
            <a:fillRect/>
          </a:stretch>
        </p:blipFill>
        <p:spPr>
          <a:xfrm>
            <a:off x="1369800" y="313950"/>
            <a:ext cx="6404398" cy="4515601"/>
          </a:xfrm>
          <a:prstGeom prst="rect">
            <a:avLst/>
          </a:prstGeom>
          <a:noFill/>
          <a:ln>
            <a:noFill/>
          </a:ln>
        </p:spPr>
      </p:pic>
      <p:sp>
        <p:nvSpPr>
          <p:cNvPr id="249" name="Google Shape;249;p37"/>
          <p:cNvSpPr txBox="1"/>
          <p:nvPr/>
        </p:nvSpPr>
        <p:spPr>
          <a:xfrm>
            <a:off x="669875" y="4820400"/>
            <a:ext cx="455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rgbClr val="0097A7"/>
                </a:solidFill>
                <a:hlinkClick r:id="rId4">
                  <a:extLst>
                    <a:ext uri="{A12FA001-AC4F-418D-AE19-62706E023703}">
                      <ahyp:hlinkClr val="tx"/>
                    </a:ext>
                  </a:extLst>
                </a:hlinkClick>
              </a:rPr>
              <a:t>https://pub.dev/packages/bloc</a:t>
            </a:r>
            <a:endParaRPr sz="900"/>
          </a:p>
        </p:txBody>
      </p:sp>
      <p:sp>
        <p:nvSpPr>
          <p:cNvPr id="250" name="Google Shape;250;p37"/>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8"/>
          <p:cNvPicPr preferRelativeResize="0"/>
          <p:nvPr/>
        </p:nvPicPr>
        <p:blipFill>
          <a:blip r:embed="rId3">
            <a:alphaModFix/>
          </a:blip>
          <a:stretch>
            <a:fillRect/>
          </a:stretch>
        </p:blipFill>
        <p:spPr>
          <a:xfrm>
            <a:off x="1324825" y="313950"/>
            <a:ext cx="6494346" cy="4515600"/>
          </a:xfrm>
          <a:prstGeom prst="rect">
            <a:avLst/>
          </a:prstGeom>
          <a:noFill/>
          <a:ln>
            <a:noFill/>
          </a:ln>
        </p:spPr>
      </p:pic>
      <p:sp>
        <p:nvSpPr>
          <p:cNvPr id="256" name="Google Shape;256;p38"/>
          <p:cNvSpPr txBox="1"/>
          <p:nvPr/>
        </p:nvSpPr>
        <p:spPr>
          <a:xfrm>
            <a:off x="669875" y="4820400"/>
            <a:ext cx="455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rgbClr val="0097A7"/>
                </a:solidFill>
                <a:hlinkClick r:id="rId4">
                  <a:extLst>
                    <a:ext uri="{A12FA001-AC4F-418D-AE19-62706E023703}">
                      <ahyp:hlinkClr val="tx"/>
                    </a:ext>
                  </a:extLst>
                </a:hlinkClick>
              </a:rPr>
              <a:t>https://pub.dev/packages/flutter_bloc</a:t>
            </a:r>
            <a:endParaRPr sz="900"/>
          </a:p>
        </p:txBody>
      </p:sp>
      <p:sp>
        <p:nvSpPr>
          <p:cNvPr id="257" name="Google Shape;257;p38"/>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9"/>
          <p:cNvPicPr preferRelativeResize="0"/>
          <p:nvPr/>
        </p:nvPicPr>
        <p:blipFill>
          <a:blip r:embed="rId3">
            <a:alphaModFix/>
          </a:blip>
          <a:stretch>
            <a:fillRect/>
          </a:stretch>
        </p:blipFill>
        <p:spPr>
          <a:xfrm>
            <a:off x="152400" y="152400"/>
            <a:ext cx="5733381" cy="4515598"/>
          </a:xfrm>
          <a:prstGeom prst="rect">
            <a:avLst/>
          </a:prstGeom>
          <a:noFill/>
          <a:ln>
            <a:noFill/>
          </a:ln>
        </p:spPr>
      </p:pic>
      <p:pic>
        <p:nvPicPr>
          <p:cNvPr id="263" name="Google Shape;263;p39"/>
          <p:cNvPicPr preferRelativeResize="0"/>
          <p:nvPr/>
        </p:nvPicPr>
        <p:blipFill>
          <a:blip r:embed="rId4">
            <a:alphaModFix/>
          </a:blip>
          <a:stretch>
            <a:fillRect/>
          </a:stretch>
        </p:blipFill>
        <p:spPr>
          <a:xfrm>
            <a:off x="4180550" y="1792225"/>
            <a:ext cx="4743776" cy="2842926"/>
          </a:xfrm>
          <a:prstGeom prst="rect">
            <a:avLst/>
          </a:prstGeom>
          <a:noFill/>
          <a:ln>
            <a:noFill/>
          </a:ln>
        </p:spPr>
      </p:pic>
      <p:sp>
        <p:nvSpPr>
          <p:cNvPr id="264" name="Google Shape;264;p39"/>
          <p:cNvSpPr txBox="1"/>
          <p:nvPr/>
        </p:nvSpPr>
        <p:spPr>
          <a:xfrm>
            <a:off x="669875" y="4820400"/>
            <a:ext cx="455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rgbClr val="0097A7"/>
                </a:solidFill>
                <a:hlinkClick r:id="rId5">
                  <a:extLst>
                    <a:ext uri="{A12FA001-AC4F-418D-AE19-62706E023703}">
                      <ahyp:hlinkClr val="tx"/>
                    </a:ext>
                  </a:extLst>
                </a:hlinkClick>
              </a:rPr>
              <a:t>https://pub.dev/packages/equatable</a:t>
            </a:r>
            <a:endParaRPr sz="900"/>
          </a:p>
        </p:txBody>
      </p:sp>
      <p:sp>
        <p:nvSpPr>
          <p:cNvPr id="265" name="Google Shape;265;p39"/>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Cubit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1" name="Google Shape;271;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States are the output of a Cubit and represent a part of your application's state. UI components can be notified of states and redraw portions of themselves based on the current state.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72" name="Google Shape;272;p40"/>
          <p:cNvSpPr/>
          <p:nvPr/>
        </p:nvSpPr>
        <p:spPr>
          <a:xfrm>
            <a:off x="756600" y="2571738"/>
            <a:ext cx="7630800" cy="1969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40"/>
          <p:cNvPicPr preferRelativeResize="0"/>
          <p:nvPr/>
        </p:nvPicPr>
        <p:blipFill>
          <a:blip r:embed="rId3">
            <a:alphaModFix/>
          </a:blip>
          <a:stretch>
            <a:fillRect/>
          </a:stretch>
        </p:blipFill>
        <p:spPr>
          <a:xfrm>
            <a:off x="762000" y="2599225"/>
            <a:ext cx="7620000" cy="1914525"/>
          </a:xfrm>
          <a:prstGeom prst="rect">
            <a:avLst/>
          </a:prstGeom>
          <a:noFill/>
          <a:ln>
            <a:noFill/>
          </a:ln>
        </p:spPr>
      </p:pic>
      <p:sp>
        <p:nvSpPr>
          <p:cNvPr id="274" name="Google Shape;274;p40"/>
          <p:cNvSpPr txBox="1"/>
          <p:nvPr/>
        </p:nvSpPr>
        <p:spPr>
          <a:xfrm>
            <a:off x="311700" y="482040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rgbClr val="0097A7"/>
                </a:solidFill>
                <a:hlinkClick r:id="rId4">
                  <a:extLst>
                    <a:ext uri="{A12FA001-AC4F-418D-AE19-62706E023703}">
                      <ahyp:hlinkClr val="tx"/>
                    </a:ext>
                  </a:extLst>
                </a:hlinkClick>
              </a:rPr>
              <a:t>https://pub.dev/packages/bloc</a:t>
            </a:r>
            <a:endParaRPr sz="900"/>
          </a:p>
        </p:txBody>
      </p:sp>
      <p:sp>
        <p:nvSpPr>
          <p:cNvPr id="275" name="Google Shape;275;p40"/>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1"/>
          <p:cNvPicPr preferRelativeResize="0"/>
          <p:nvPr/>
        </p:nvPicPr>
        <p:blipFill>
          <a:blip r:embed="rId3">
            <a:alphaModFix/>
          </a:blip>
          <a:stretch>
            <a:fillRect/>
          </a:stretch>
        </p:blipFill>
        <p:spPr>
          <a:xfrm>
            <a:off x="2281225" y="1771650"/>
            <a:ext cx="4581525" cy="1600200"/>
          </a:xfrm>
          <a:prstGeom prst="rect">
            <a:avLst/>
          </a:prstGeom>
          <a:noFill/>
          <a:ln>
            <a:noFill/>
          </a:ln>
        </p:spPr>
      </p:pic>
      <p:sp>
        <p:nvSpPr>
          <p:cNvPr id="281" name="Google Shape;281;p41"/>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pic>
        <p:nvPicPr>
          <p:cNvPr id="72" name="Google Shape;72;p15"/>
          <p:cNvPicPr preferRelativeResize="0"/>
          <p:nvPr/>
        </p:nvPicPr>
        <p:blipFill>
          <a:blip r:embed="rId3">
            <a:alphaModFix/>
          </a:blip>
          <a:stretch>
            <a:fillRect/>
          </a:stretch>
        </p:blipFill>
        <p:spPr>
          <a:xfrm>
            <a:off x="492450" y="105425"/>
            <a:ext cx="1424650" cy="1424650"/>
          </a:xfrm>
          <a:prstGeom prst="rect">
            <a:avLst/>
          </a:prstGeom>
          <a:noFill/>
          <a:ln>
            <a:noFill/>
          </a:ln>
        </p:spPr>
      </p:pic>
      <p:pic>
        <p:nvPicPr>
          <p:cNvPr id="73" name="Google Shape;73;p15"/>
          <p:cNvPicPr preferRelativeResize="0"/>
          <p:nvPr/>
        </p:nvPicPr>
        <p:blipFill>
          <a:blip r:embed="rId4">
            <a:alphaModFix/>
          </a:blip>
          <a:stretch>
            <a:fillRect/>
          </a:stretch>
        </p:blipFill>
        <p:spPr>
          <a:xfrm>
            <a:off x="2114138" y="1110500"/>
            <a:ext cx="1424650" cy="1424650"/>
          </a:xfrm>
          <a:prstGeom prst="rect">
            <a:avLst/>
          </a:prstGeom>
          <a:noFill/>
          <a:ln>
            <a:noFill/>
          </a:ln>
        </p:spPr>
      </p:pic>
      <p:pic>
        <p:nvPicPr>
          <p:cNvPr id="74" name="Google Shape;74;p15"/>
          <p:cNvPicPr preferRelativeResize="0"/>
          <p:nvPr/>
        </p:nvPicPr>
        <p:blipFill>
          <a:blip r:embed="rId5">
            <a:alphaModFix/>
          </a:blip>
          <a:stretch>
            <a:fillRect/>
          </a:stretch>
        </p:blipFill>
        <p:spPr>
          <a:xfrm>
            <a:off x="3761075" y="315200"/>
            <a:ext cx="1424650" cy="1424650"/>
          </a:xfrm>
          <a:prstGeom prst="rect">
            <a:avLst/>
          </a:prstGeom>
          <a:noFill/>
          <a:ln>
            <a:noFill/>
          </a:ln>
        </p:spPr>
      </p:pic>
      <p:pic>
        <p:nvPicPr>
          <p:cNvPr id="75" name="Google Shape;75;p15"/>
          <p:cNvPicPr preferRelativeResize="0"/>
          <p:nvPr/>
        </p:nvPicPr>
        <p:blipFill>
          <a:blip r:embed="rId6">
            <a:alphaModFix/>
          </a:blip>
          <a:stretch>
            <a:fillRect/>
          </a:stretch>
        </p:blipFill>
        <p:spPr>
          <a:xfrm>
            <a:off x="5407996" y="1269625"/>
            <a:ext cx="1424650" cy="1424650"/>
          </a:xfrm>
          <a:prstGeom prst="rect">
            <a:avLst/>
          </a:prstGeom>
          <a:noFill/>
          <a:ln>
            <a:noFill/>
          </a:ln>
        </p:spPr>
      </p:pic>
      <p:pic>
        <p:nvPicPr>
          <p:cNvPr id="76" name="Google Shape;76;p15"/>
          <p:cNvPicPr preferRelativeResize="0"/>
          <p:nvPr/>
        </p:nvPicPr>
        <p:blipFill>
          <a:blip r:embed="rId7">
            <a:alphaModFix/>
          </a:blip>
          <a:stretch>
            <a:fillRect/>
          </a:stretch>
        </p:blipFill>
        <p:spPr>
          <a:xfrm>
            <a:off x="6979250" y="156075"/>
            <a:ext cx="1424650" cy="1424650"/>
          </a:xfrm>
          <a:prstGeom prst="rect">
            <a:avLst/>
          </a:prstGeom>
          <a:noFill/>
          <a:ln>
            <a:noFill/>
          </a:ln>
        </p:spPr>
      </p:pic>
      <p:pic>
        <p:nvPicPr>
          <p:cNvPr id="77" name="Google Shape;77;p15"/>
          <p:cNvPicPr preferRelativeResize="0"/>
          <p:nvPr/>
        </p:nvPicPr>
        <p:blipFill>
          <a:blip r:embed="rId8">
            <a:alphaModFix/>
          </a:blip>
          <a:stretch>
            <a:fillRect/>
          </a:stretch>
        </p:blipFill>
        <p:spPr>
          <a:xfrm>
            <a:off x="492450" y="2744925"/>
            <a:ext cx="1424650" cy="1424650"/>
          </a:xfrm>
          <a:prstGeom prst="rect">
            <a:avLst/>
          </a:prstGeom>
          <a:noFill/>
          <a:ln>
            <a:noFill/>
          </a:ln>
        </p:spPr>
      </p:pic>
      <p:pic>
        <p:nvPicPr>
          <p:cNvPr id="78" name="Google Shape;78;p15"/>
          <p:cNvPicPr preferRelativeResize="0"/>
          <p:nvPr/>
        </p:nvPicPr>
        <p:blipFill>
          <a:blip r:embed="rId9">
            <a:alphaModFix/>
          </a:blip>
          <a:stretch>
            <a:fillRect/>
          </a:stretch>
        </p:blipFill>
        <p:spPr>
          <a:xfrm>
            <a:off x="6191825" y="3483725"/>
            <a:ext cx="1424650" cy="1424650"/>
          </a:xfrm>
          <a:prstGeom prst="rect">
            <a:avLst/>
          </a:prstGeom>
          <a:noFill/>
          <a:ln>
            <a:noFill/>
          </a:ln>
        </p:spPr>
      </p:pic>
      <p:pic>
        <p:nvPicPr>
          <p:cNvPr id="79" name="Google Shape;79;p15"/>
          <p:cNvPicPr preferRelativeResize="0"/>
          <p:nvPr/>
        </p:nvPicPr>
        <p:blipFill>
          <a:blip r:embed="rId10">
            <a:alphaModFix/>
          </a:blip>
          <a:stretch>
            <a:fillRect/>
          </a:stretch>
        </p:blipFill>
        <p:spPr>
          <a:xfrm>
            <a:off x="4174550" y="2860650"/>
            <a:ext cx="1424650" cy="1424650"/>
          </a:xfrm>
          <a:prstGeom prst="rect">
            <a:avLst/>
          </a:prstGeom>
          <a:noFill/>
          <a:ln>
            <a:noFill/>
          </a:ln>
        </p:spPr>
      </p:pic>
      <p:pic>
        <p:nvPicPr>
          <p:cNvPr id="80" name="Google Shape;80;p15"/>
          <p:cNvPicPr preferRelativeResize="0"/>
          <p:nvPr/>
        </p:nvPicPr>
        <p:blipFill>
          <a:blip r:embed="rId11">
            <a:alphaModFix/>
          </a:blip>
          <a:stretch>
            <a:fillRect/>
          </a:stretch>
        </p:blipFill>
        <p:spPr>
          <a:xfrm>
            <a:off x="2401700" y="3547975"/>
            <a:ext cx="1424650" cy="1424650"/>
          </a:xfrm>
          <a:prstGeom prst="rect">
            <a:avLst/>
          </a:prstGeom>
          <a:noFill/>
          <a:ln>
            <a:noFill/>
          </a:ln>
        </p:spPr>
      </p:pic>
      <p:pic>
        <p:nvPicPr>
          <p:cNvPr id="81" name="Google Shape;81;p15"/>
          <p:cNvPicPr preferRelativeResize="0"/>
          <p:nvPr/>
        </p:nvPicPr>
        <p:blipFill>
          <a:blip r:embed="rId12">
            <a:alphaModFix/>
          </a:blip>
          <a:stretch>
            <a:fillRect/>
          </a:stretch>
        </p:blipFill>
        <p:spPr>
          <a:xfrm>
            <a:off x="7395825" y="1976738"/>
            <a:ext cx="1305775" cy="1305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Cubit Ejemplo</a:t>
            </a:r>
            <a:endParaRPr/>
          </a:p>
        </p:txBody>
      </p:sp>
      <p:sp>
        <p:nvSpPr>
          <p:cNvPr id="287" name="Google Shape;287;p42"/>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3"/>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293" name="Google Shape;293;p43" title="Blank diagram (4).png"/>
          <p:cNvPicPr preferRelativeResize="0"/>
          <p:nvPr/>
        </p:nvPicPr>
        <p:blipFill>
          <a:blip r:embed="rId3">
            <a:alphaModFix/>
          </a:blip>
          <a:stretch>
            <a:fillRect/>
          </a:stretch>
        </p:blipFill>
        <p:spPr>
          <a:xfrm>
            <a:off x="3664738" y="152400"/>
            <a:ext cx="1814513"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4"/>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299" name="Google Shape;299;p44"/>
          <p:cNvPicPr preferRelativeResize="0"/>
          <p:nvPr/>
        </p:nvPicPr>
        <p:blipFill>
          <a:blip r:embed="rId3">
            <a:alphaModFix/>
          </a:blip>
          <a:stretch>
            <a:fillRect/>
          </a:stretch>
        </p:blipFill>
        <p:spPr>
          <a:xfrm>
            <a:off x="2455063" y="152400"/>
            <a:ext cx="4233863"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5"/>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305" name="Google Shape;305;p45" title="Blank diagram.png"/>
          <p:cNvPicPr preferRelativeResize="0"/>
          <p:nvPr/>
        </p:nvPicPr>
        <p:blipFill>
          <a:blip r:embed="rId3">
            <a:alphaModFix/>
          </a:blip>
          <a:stretch>
            <a:fillRect/>
          </a:stretch>
        </p:blipFill>
        <p:spPr>
          <a:xfrm>
            <a:off x="1245388" y="152400"/>
            <a:ext cx="6653213"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6"/>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311" name="Google Shape;311;p46" title="Blank diagram (1).png"/>
          <p:cNvPicPr preferRelativeResize="0"/>
          <p:nvPr/>
        </p:nvPicPr>
        <p:blipFill>
          <a:blip r:embed="rId3">
            <a:alphaModFix/>
          </a:blip>
          <a:stretch>
            <a:fillRect/>
          </a:stretch>
        </p:blipFill>
        <p:spPr>
          <a:xfrm>
            <a:off x="1245388" y="152400"/>
            <a:ext cx="6653213" cy="483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Tarea en clase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7" name="Google Shape;317;p47"/>
          <p:cNvSpPr txBox="1"/>
          <p:nvPr>
            <p:ph idx="1" type="body"/>
          </p:nvPr>
        </p:nvSpPr>
        <p:spPr>
          <a:xfrm>
            <a:off x="311700" y="1152475"/>
            <a:ext cx="4745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Agregar un bot</a:t>
            </a:r>
            <a:r>
              <a:rPr lang="es"/>
              <a:t>ón para disminuir el contador</a:t>
            </a:r>
            <a:endParaRPr/>
          </a:p>
          <a:p>
            <a:pPr indent="-342900" lvl="0" marL="457200" rtl="0" algn="l">
              <a:spcBef>
                <a:spcPts val="1200"/>
              </a:spcBef>
              <a:spcAft>
                <a:spcPts val="0"/>
              </a:spcAft>
              <a:buSzPts val="1800"/>
              <a:buChar char="●"/>
            </a:pPr>
            <a:r>
              <a:rPr lang="es"/>
              <a:t>Hasta las 7:10 pm</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18" name="Google Shape;318;p47"/>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319" name="Google Shape;319;p47" title="Simulator Screenshot - iPhone 16 Pro Max - 2025-06-11 at 17.33.51.png"/>
          <p:cNvPicPr preferRelativeResize="0"/>
          <p:nvPr/>
        </p:nvPicPr>
        <p:blipFill>
          <a:blip r:embed="rId3">
            <a:alphaModFix/>
          </a:blip>
          <a:stretch>
            <a:fillRect/>
          </a:stretch>
        </p:blipFill>
        <p:spPr>
          <a:xfrm>
            <a:off x="5136363" y="152400"/>
            <a:ext cx="2227977" cy="4838702"/>
          </a:xfrm>
          <a:prstGeom prst="rect">
            <a:avLst/>
          </a:prstGeom>
          <a:noFill/>
          <a:ln>
            <a:noFill/>
          </a:ln>
        </p:spPr>
      </p:pic>
      <p:sp>
        <p:nvSpPr>
          <p:cNvPr id="320" name="Google Shape;320;p47"/>
          <p:cNvSpPr/>
          <p:nvPr/>
        </p:nvSpPr>
        <p:spPr>
          <a:xfrm>
            <a:off x="6749500" y="4441775"/>
            <a:ext cx="738000" cy="383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sz="3800">
                <a:solidFill>
                  <a:srgbClr val="F6F7F7"/>
                </a:solidFill>
              </a:rPr>
              <a:t>Bloc</a:t>
            </a:r>
            <a:endParaRPr/>
          </a:p>
        </p:txBody>
      </p:sp>
      <p:sp>
        <p:nvSpPr>
          <p:cNvPr id="326" name="Google Shape;326;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300"/>
              <a:t>The goal of this library is to make it easy to separate presentation from business logic, facilitating testability and reusability.</a:t>
            </a:r>
            <a:endParaRPr sz="1300"/>
          </a:p>
          <a:p>
            <a:pPr indent="0" lvl="0" marL="0" rtl="0" algn="l">
              <a:spcBef>
                <a:spcPts val="1200"/>
              </a:spcBef>
              <a:spcAft>
                <a:spcPts val="0"/>
              </a:spcAft>
              <a:buNone/>
            </a:pPr>
            <a:r>
              <a:rPr lang="es" sz="1300"/>
              <a:t>This package abstracts reactive aspects of the pattern allowing developers to focus on writing the business logic.</a:t>
            </a:r>
            <a:endParaRPr sz="1300"/>
          </a:p>
          <a:p>
            <a:pPr indent="0" lvl="0" marL="0" rtl="0" algn="l">
              <a:spcBef>
                <a:spcPts val="1200"/>
              </a:spcBef>
              <a:spcAft>
                <a:spcPts val="0"/>
              </a:spcAft>
              <a:buNone/>
            </a:pPr>
            <a:r>
              <a:rPr lang="es" sz="1300"/>
              <a:t>A Bloc is a more advanced class which relies on events to trigger state changes rather than functions. Blocs receive events and convert the incoming events into outgoing states.</a:t>
            </a:r>
            <a:endParaRPr sz="13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27" name="Google Shape;327;p48"/>
          <p:cNvSpPr/>
          <p:nvPr/>
        </p:nvSpPr>
        <p:spPr>
          <a:xfrm>
            <a:off x="756600" y="2831263"/>
            <a:ext cx="7630800" cy="1969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48"/>
          <p:cNvPicPr preferRelativeResize="0"/>
          <p:nvPr/>
        </p:nvPicPr>
        <p:blipFill>
          <a:blip r:embed="rId3">
            <a:alphaModFix/>
          </a:blip>
          <a:stretch>
            <a:fillRect/>
          </a:stretch>
        </p:blipFill>
        <p:spPr>
          <a:xfrm>
            <a:off x="762000" y="2858756"/>
            <a:ext cx="7620000" cy="1914525"/>
          </a:xfrm>
          <a:prstGeom prst="rect">
            <a:avLst/>
          </a:prstGeom>
          <a:noFill/>
          <a:ln>
            <a:noFill/>
          </a:ln>
        </p:spPr>
      </p:pic>
      <p:sp>
        <p:nvSpPr>
          <p:cNvPr id="329" name="Google Shape;329;p48"/>
          <p:cNvSpPr txBox="1"/>
          <p:nvPr/>
        </p:nvSpPr>
        <p:spPr>
          <a:xfrm>
            <a:off x="311700" y="4773275"/>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rgbClr val="0097A7"/>
                </a:solidFill>
                <a:hlinkClick r:id="rId4">
                  <a:extLst>
                    <a:ext uri="{A12FA001-AC4F-418D-AE19-62706E023703}">
                      <ahyp:hlinkClr val="tx"/>
                    </a:ext>
                  </a:extLst>
                </a:hlinkClick>
              </a:rPr>
              <a:t>https://pub.dev/packages/bloc</a:t>
            </a:r>
            <a:endParaRPr sz="900"/>
          </a:p>
        </p:txBody>
      </p:sp>
      <p:sp>
        <p:nvSpPr>
          <p:cNvPr id="330" name="Google Shape;330;p48"/>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9"/>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336" name="Google Shape;336;p49"/>
          <p:cNvSpPr txBox="1"/>
          <p:nvPr/>
        </p:nvSpPr>
        <p:spPr>
          <a:xfrm>
            <a:off x="523950" y="2029200"/>
            <a:ext cx="8096100" cy="10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rgbClr val="F8F8F2"/>
                </a:solidFill>
                <a:latin typeface="Roboto Mono"/>
                <a:ea typeface="Roboto Mono"/>
                <a:cs typeface="Roboto Mono"/>
                <a:sym typeface="Roboto Mono"/>
              </a:rPr>
              <a:t>class CounterBloc extends Bloc&lt;</a:t>
            </a:r>
            <a:r>
              <a:rPr lang="es" sz="1700">
                <a:solidFill>
                  <a:srgbClr val="F44747"/>
                </a:solidFill>
                <a:latin typeface="Roboto Mono"/>
                <a:ea typeface="Roboto Mono"/>
                <a:cs typeface="Roboto Mono"/>
                <a:sym typeface="Roboto Mono"/>
              </a:rPr>
              <a:t>CounterEvent,</a:t>
            </a:r>
            <a:r>
              <a:rPr lang="es" sz="1700">
                <a:solidFill>
                  <a:srgbClr val="A6E22E"/>
                </a:solidFill>
                <a:latin typeface="Roboto Mono"/>
                <a:ea typeface="Roboto Mono"/>
                <a:cs typeface="Roboto Mono"/>
                <a:sym typeface="Roboto Mono"/>
              </a:rPr>
              <a:t> int</a:t>
            </a:r>
            <a:r>
              <a:rPr lang="es" sz="1700">
                <a:solidFill>
                  <a:srgbClr val="F8F8F2"/>
                </a:solidFill>
                <a:latin typeface="Roboto Mono"/>
                <a:ea typeface="Roboto Mono"/>
                <a:cs typeface="Roboto Mono"/>
                <a:sym typeface="Roboto Mono"/>
              </a:rPr>
              <a:t>&gt; {</a:t>
            </a:r>
            <a:endParaRPr sz="1700">
              <a:latin typeface="Roboto Mono"/>
              <a:ea typeface="Roboto Mono"/>
              <a:cs typeface="Roboto Mono"/>
              <a:sym typeface="Roboto Mono"/>
            </a:endParaRPr>
          </a:p>
          <a:p>
            <a:pPr indent="0" lvl="0" marL="0" rtl="0" algn="l">
              <a:spcBef>
                <a:spcPts val="0"/>
              </a:spcBef>
              <a:spcAft>
                <a:spcPts val="0"/>
              </a:spcAft>
              <a:buNone/>
            </a:pPr>
            <a:r>
              <a:rPr lang="es" sz="1700">
                <a:solidFill>
                  <a:srgbClr val="F8F8F2"/>
                </a:solidFill>
                <a:latin typeface="Roboto Mono"/>
                <a:ea typeface="Roboto Mono"/>
                <a:cs typeface="Roboto Mono"/>
                <a:sym typeface="Roboto Mono"/>
              </a:rPr>
              <a:t>  CounterBloc() : super(0);</a:t>
            </a:r>
            <a:endParaRPr sz="1700">
              <a:latin typeface="Roboto Mono"/>
              <a:ea typeface="Roboto Mono"/>
              <a:cs typeface="Roboto Mono"/>
              <a:sym typeface="Roboto Mono"/>
            </a:endParaRPr>
          </a:p>
          <a:p>
            <a:pPr indent="0" lvl="0" marL="0" rtl="0" algn="l">
              <a:lnSpc>
                <a:spcPct val="150000"/>
              </a:lnSpc>
              <a:spcBef>
                <a:spcPts val="0"/>
              </a:spcBef>
              <a:spcAft>
                <a:spcPts val="0"/>
              </a:spcAft>
              <a:buNone/>
            </a:pPr>
            <a:r>
              <a:rPr lang="es" sz="1700">
                <a:solidFill>
                  <a:srgbClr val="F8F8F2"/>
                </a:solidFill>
                <a:latin typeface="Roboto Mono"/>
                <a:ea typeface="Roboto Mono"/>
                <a:cs typeface="Roboto Mono"/>
                <a:sym typeface="Roboto Mono"/>
              </a:rPr>
              <a:t>}</a:t>
            </a:r>
            <a:endParaRPr sz="1700">
              <a:latin typeface="Roboto Mono"/>
              <a:ea typeface="Roboto Mono"/>
              <a:cs typeface="Roboto Mono"/>
              <a:sym typeface="Roboto Mono"/>
            </a:endParaRPr>
          </a:p>
          <a:p>
            <a:pPr indent="0" lvl="0" marL="0" rtl="0" algn="l">
              <a:spcBef>
                <a:spcPts val="0"/>
              </a:spcBef>
              <a:spcAft>
                <a:spcPts val="0"/>
              </a:spcAft>
              <a:buNone/>
            </a:pPr>
            <a:r>
              <a:t/>
            </a:r>
            <a:endParaRPr sz="17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700">
              <a:solidFill>
                <a:srgbClr val="F8F8F2"/>
              </a:solidFill>
              <a:latin typeface="Roboto Mono"/>
              <a:ea typeface="Roboto Mono"/>
              <a:cs typeface="Roboto Mono"/>
              <a:sym typeface="Roboto Mono"/>
            </a:endParaRPr>
          </a:p>
          <a:p>
            <a:pPr indent="0" lvl="0" marL="0" rtl="0" algn="l">
              <a:spcBef>
                <a:spcPts val="0"/>
              </a:spcBef>
              <a:spcAft>
                <a:spcPts val="0"/>
              </a:spcAft>
              <a:buNone/>
            </a:pPr>
            <a:r>
              <a:t/>
            </a:r>
            <a:endParaRPr sz="500">
              <a:solidFill>
                <a:schemeClr val="lt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0"/>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342" name="Google Shape;342;p50"/>
          <p:cNvSpPr txBox="1"/>
          <p:nvPr/>
        </p:nvSpPr>
        <p:spPr>
          <a:xfrm>
            <a:off x="523950" y="2011050"/>
            <a:ext cx="8096100" cy="11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rgbClr val="F8F8F2"/>
                </a:solidFill>
                <a:latin typeface="Roboto Mono"/>
                <a:ea typeface="Roboto Mono"/>
                <a:cs typeface="Roboto Mono"/>
                <a:sym typeface="Roboto Mono"/>
              </a:rPr>
              <a:t>sealed class CounterEvent {}</a:t>
            </a:r>
            <a:endParaRPr sz="1700">
              <a:latin typeface="Roboto Mono"/>
              <a:ea typeface="Roboto Mono"/>
              <a:cs typeface="Roboto Mono"/>
              <a:sym typeface="Roboto Mono"/>
            </a:endParaRPr>
          </a:p>
          <a:p>
            <a:pPr indent="0" lvl="0" marL="0" rtl="0" algn="l">
              <a:spcBef>
                <a:spcPts val="0"/>
              </a:spcBef>
              <a:spcAft>
                <a:spcPts val="0"/>
              </a:spcAft>
              <a:buNone/>
            </a:pPr>
            <a:r>
              <a:t/>
            </a:r>
            <a:endParaRPr sz="1700">
              <a:latin typeface="Roboto Mono"/>
              <a:ea typeface="Roboto Mono"/>
              <a:cs typeface="Roboto Mono"/>
              <a:sym typeface="Roboto Mono"/>
            </a:endParaRPr>
          </a:p>
          <a:p>
            <a:pPr indent="0" lvl="0" marL="0" rtl="0" algn="l">
              <a:spcBef>
                <a:spcPts val="0"/>
              </a:spcBef>
              <a:spcAft>
                <a:spcPts val="0"/>
              </a:spcAft>
              <a:buNone/>
            </a:pPr>
            <a:r>
              <a:rPr lang="es" sz="1700">
                <a:solidFill>
                  <a:srgbClr val="F8F8F2"/>
                </a:solidFill>
                <a:latin typeface="Roboto Mono"/>
                <a:ea typeface="Roboto Mono"/>
                <a:cs typeface="Roboto Mono"/>
                <a:sym typeface="Roboto Mono"/>
              </a:rPr>
              <a:t>final class CounterIncrementPressed extends CounterEvent {}</a:t>
            </a:r>
            <a:endParaRPr sz="1700">
              <a:latin typeface="Roboto Mono"/>
              <a:ea typeface="Roboto Mono"/>
              <a:cs typeface="Roboto Mono"/>
              <a:sym typeface="Roboto Mono"/>
            </a:endParaRPr>
          </a:p>
          <a:p>
            <a:pPr indent="0" lvl="0" marL="0" rtl="0" algn="l">
              <a:spcBef>
                <a:spcPts val="0"/>
              </a:spcBef>
              <a:spcAft>
                <a:spcPts val="0"/>
              </a:spcAft>
              <a:buNone/>
            </a:pPr>
            <a:r>
              <a:t/>
            </a:r>
            <a:endParaRPr sz="17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700">
              <a:solidFill>
                <a:srgbClr val="F8F8F2"/>
              </a:solidFill>
              <a:latin typeface="Roboto Mono"/>
              <a:ea typeface="Roboto Mono"/>
              <a:cs typeface="Roboto Mono"/>
              <a:sym typeface="Roboto Mono"/>
            </a:endParaRPr>
          </a:p>
          <a:p>
            <a:pPr indent="0" lvl="0" marL="0" rtl="0" algn="l">
              <a:spcBef>
                <a:spcPts val="0"/>
              </a:spcBef>
              <a:spcAft>
                <a:spcPts val="0"/>
              </a:spcAft>
              <a:buNone/>
            </a:pPr>
            <a:r>
              <a:t/>
            </a:r>
            <a:endParaRPr sz="500">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1"/>
          <p:cNvPicPr preferRelativeResize="0"/>
          <p:nvPr/>
        </p:nvPicPr>
        <p:blipFill>
          <a:blip r:embed="rId3">
            <a:alphaModFix/>
          </a:blip>
          <a:stretch>
            <a:fillRect/>
          </a:stretch>
        </p:blipFill>
        <p:spPr>
          <a:xfrm>
            <a:off x="311325" y="265875"/>
            <a:ext cx="8231998" cy="4611749"/>
          </a:xfrm>
          <a:prstGeom prst="rect">
            <a:avLst/>
          </a:prstGeom>
          <a:noFill/>
          <a:ln>
            <a:noFill/>
          </a:ln>
        </p:spPr>
      </p:pic>
      <p:sp>
        <p:nvSpPr>
          <p:cNvPr id="348" name="Google Shape;348;p51"/>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6"/>
          <p:cNvPicPr preferRelativeResize="0"/>
          <p:nvPr/>
        </p:nvPicPr>
        <p:blipFill>
          <a:blip r:embed="rId3">
            <a:alphaModFix/>
          </a:blip>
          <a:stretch>
            <a:fillRect/>
          </a:stretch>
        </p:blipFill>
        <p:spPr>
          <a:xfrm>
            <a:off x="1659500" y="973235"/>
            <a:ext cx="5824999" cy="3197026"/>
          </a:xfrm>
          <a:prstGeom prst="rect">
            <a:avLst/>
          </a:prstGeom>
          <a:noFill/>
          <a:ln>
            <a:noFill/>
          </a:ln>
        </p:spPr>
      </p:pic>
      <p:sp>
        <p:nvSpPr>
          <p:cNvPr id="87" name="Google Shape;87;p16"/>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Bloc Ejemplo</a:t>
            </a:r>
            <a:endParaRPr/>
          </a:p>
        </p:txBody>
      </p:sp>
      <p:sp>
        <p:nvSpPr>
          <p:cNvPr id="354" name="Google Shape;354;p52"/>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3"/>
          <p:cNvSpPr txBox="1"/>
          <p:nvPr>
            <p:ph type="title"/>
          </p:nvPr>
        </p:nvSpPr>
        <p:spPr>
          <a:xfrm>
            <a:off x="311700" y="445025"/>
            <a:ext cx="4745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Tarea 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0" name="Google Shape;360;p53"/>
          <p:cNvSpPr txBox="1"/>
          <p:nvPr>
            <p:ph idx="1" type="body"/>
          </p:nvPr>
        </p:nvSpPr>
        <p:spPr>
          <a:xfrm>
            <a:off x="311700" y="1152475"/>
            <a:ext cx="4745100" cy="34164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s"/>
              <a:t>Crear la siguiente app para generar nombres aleatorios y un contador:</a:t>
            </a:r>
            <a:endParaRPr/>
          </a:p>
          <a:p>
            <a:pPr indent="-308610" lvl="0" marL="457200" rtl="0" algn="l">
              <a:spcBef>
                <a:spcPts val="1200"/>
              </a:spcBef>
              <a:spcAft>
                <a:spcPts val="0"/>
              </a:spcAft>
              <a:buSzPct val="100000"/>
              <a:buChar char="●"/>
            </a:pPr>
            <a:r>
              <a:rPr lang="es"/>
              <a:t>Cuando la app inicia, debe mostrar nombre: no-name</a:t>
            </a:r>
            <a:endParaRPr/>
          </a:p>
          <a:p>
            <a:pPr indent="-308610" lvl="0" marL="457200" rtl="0" algn="l">
              <a:spcBef>
                <a:spcPts val="0"/>
              </a:spcBef>
              <a:spcAft>
                <a:spcPts val="0"/>
              </a:spcAft>
              <a:buSzPct val="100000"/>
              <a:buChar char="●"/>
            </a:pPr>
            <a:r>
              <a:rPr lang="es"/>
              <a:t>Cuando el usuario presiona el bot</a:t>
            </a:r>
            <a:r>
              <a:rPr lang="es"/>
              <a:t>ón “Nombre aleatorio”, la UI se actualiza y  muestra un nombre diferente</a:t>
            </a:r>
            <a:endParaRPr/>
          </a:p>
          <a:p>
            <a:pPr indent="-308610" lvl="0" marL="457200" rtl="0" algn="l">
              <a:spcBef>
                <a:spcPts val="0"/>
              </a:spcBef>
              <a:spcAft>
                <a:spcPts val="0"/>
              </a:spcAft>
              <a:buSzPct val="100000"/>
              <a:buChar char="●"/>
            </a:pPr>
            <a:r>
              <a:rPr lang="es"/>
              <a:t>La app también incluye un contador, cuando el usuario presiona sobre el widget (+ 0), el contador aumenta.</a:t>
            </a:r>
            <a:endParaRPr/>
          </a:p>
          <a:p>
            <a:pPr indent="-308610" lvl="0" marL="457200" rtl="0" algn="l">
              <a:spcBef>
                <a:spcPts val="0"/>
              </a:spcBef>
              <a:spcAft>
                <a:spcPts val="0"/>
              </a:spcAft>
              <a:buSzPct val="100000"/>
              <a:buChar char="●"/>
            </a:pPr>
            <a:r>
              <a:rPr lang="es"/>
              <a:t>El contador siempre inicia en 0.</a:t>
            </a:r>
            <a:endParaRPr/>
          </a:p>
          <a:p>
            <a:pPr indent="-308610" lvl="0" marL="457200" rtl="0" algn="l">
              <a:spcBef>
                <a:spcPts val="0"/>
              </a:spcBef>
              <a:spcAft>
                <a:spcPts val="0"/>
              </a:spcAft>
              <a:buSzPct val="100000"/>
              <a:buChar char="●"/>
            </a:pPr>
            <a:r>
              <a:rPr lang="es"/>
              <a:t>Cuando el contador llega a 15, se debe reiniciar.</a:t>
            </a:r>
            <a:endParaRPr/>
          </a:p>
          <a:p>
            <a:pPr indent="-308610" lvl="0" marL="457200" rtl="0" algn="l">
              <a:spcBef>
                <a:spcPts val="0"/>
              </a:spcBef>
              <a:spcAft>
                <a:spcPts val="0"/>
              </a:spcAft>
              <a:buSzPct val="100000"/>
              <a:buChar char="●"/>
            </a:pPr>
            <a:r>
              <a:rPr lang="es"/>
              <a:t>Cuando el contador es mayor que 10, el texto cambia a color rojo.</a:t>
            </a:r>
            <a:endParaRPr/>
          </a:p>
          <a:p>
            <a:pPr indent="0" lvl="0" marL="0" rtl="0" algn="l">
              <a:spcBef>
                <a:spcPts val="1200"/>
              </a:spcBef>
              <a:spcAft>
                <a:spcPts val="1200"/>
              </a:spcAft>
              <a:buNone/>
            </a:pPr>
            <a:r>
              <a:rPr lang="es"/>
              <a:t>Enviar el link del repositorio al correo: alvaro.armijoss@gmail.com</a:t>
            </a:r>
            <a:endParaRPr/>
          </a:p>
        </p:txBody>
      </p:sp>
      <p:sp>
        <p:nvSpPr>
          <p:cNvPr id="361" name="Google Shape;361;p53"/>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362" name="Google Shape;362;p53" title="Simulator Screenshot - iPhone 16 Pro Max - 2025-06-11 at 18.06.27.png"/>
          <p:cNvPicPr preferRelativeResize="0"/>
          <p:nvPr/>
        </p:nvPicPr>
        <p:blipFill>
          <a:blip r:embed="rId3">
            <a:alphaModFix/>
          </a:blip>
          <a:stretch>
            <a:fillRect/>
          </a:stretch>
        </p:blipFill>
        <p:spPr>
          <a:xfrm>
            <a:off x="7446628" y="839713"/>
            <a:ext cx="1595026" cy="3464074"/>
          </a:xfrm>
          <a:prstGeom prst="rect">
            <a:avLst/>
          </a:prstGeom>
          <a:noFill/>
          <a:ln>
            <a:noFill/>
          </a:ln>
        </p:spPr>
      </p:pic>
      <p:pic>
        <p:nvPicPr>
          <p:cNvPr id="363" name="Google Shape;363;p53" title="Simulator Screenshot - iPhone 16 Pro Max - 2025-06-11 at 18.07.24.png"/>
          <p:cNvPicPr preferRelativeResize="0"/>
          <p:nvPr/>
        </p:nvPicPr>
        <p:blipFill>
          <a:blip r:embed="rId4">
            <a:alphaModFix/>
          </a:blip>
          <a:stretch>
            <a:fillRect/>
          </a:stretch>
        </p:blipFill>
        <p:spPr>
          <a:xfrm>
            <a:off x="5209200" y="261200"/>
            <a:ext cx="2127778" cy="462109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4"/>
          <p:cNvSpPr txBox="1"/>
          <p:nvPr>
            <p:ph type="title"/>
          </p:nvPr>
        </p:nvSpPr>
        <p:spPr>
          <a:xfrm>
            <a:off x="311700" y="445025"/>
            <a:ext cx="4745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Tarea 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9" name="Google Shape;369;p54"/>
          <p:cNvSpPr txBox="1"/>
          <p:nvPr>
            <p:ph idx="1" type="body"/>
          </p:nvPr>
        </p:nvSpPr>
        <p:spPr>
          <a:xfrm>
            <a:off x="311700" y="1152475"/>
            <a:ext cx="47451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s"/>
              <a:t>Crear una app, con las siguientes características</a:t>
            </a:r>
            <a:r>
              <a:rPr lang="es"/>
              <a:t>:</a:t>
            </a:r>
            <a:endParaRPr/>
          </a:p>
          <a:p>
            <a:pPr indent="-317182" lvl="0" marL="457200" rtl="0" algn="l">
              <a:spcBef>
                <a:spcPts val="1200"/>
              </a:spcBef>
              <a:spcAft>
                <a:spcPts val="0"/>
              </a:spcAft>
              <a:buSzPct val="100000"/>
              <a:buChar char="●"/>
            </a:pPr>
            <a:r>
              <a:rPr lang="es"/>
              <a:t>Replicar la UI completa</a:t>
            </a:r>
            <a:endParaRPr/>
          </a:p>
          <a:p>
            <a:pPr indent="-317182" lvl="0" marL="457200" rtl="0" algn="l">
              <a:spcBef>
                <a:spcPts val="0"/>
              </a:spcBef>
              <a:spcAft>
                <a:spcPts val="0"/>
              </a:spcAft>
              <a:buSzPct val="100000"/>
              <a:buChar char="●"/>
            </a:pPr>
            <a:r>
              <a:rPr lang="es"/>
              <a:t>Cuando el usuario presiona el bot</a:t>
            </a:r>
            <a:r>
              <a:rPr lang="es"/>
              <a:t>ón de Login, navegar a una pantalla que muestre el nombre de usuario.</a:t>
            </a:r>
            <a:endParaRPr/>
          </a:p>
          <a:p>
            <a:pPr indent="0" lvl="0" marL="0" rtl="0" algn="l">
              <a:spcBef>
                <a:spcPts val="1200"/>
              </a:spcBef>
              <a:spcAft>
                <a:spcPts val="0"/>
              </a:spcAft>
              <a:buNone/>
            </a:pPr>
            <a:r>
              <a:rPr lang="es"/>
              <a:t>Puntos extra:</a:t>
            </a:r>
            <a:endParaRPr/>
          </a:p>
          <a:p>
            <a:pPr indent="-317182" lvl="0" marL="457200" rtl="0" algn="l">
              <a:spcBef>
                <a:spcPts val="1200"/>
              </a:spcBef>
              <a:spcAft>
                <a:spcPts val="0"/>
              </a:spcAft>
              <a:buSzPct val="100000"/>
              <a:buChar char="●"/>
            </a:pPr>
            <a:r>
              <a:rPr lang="es"/>
              <a:t>Validar que el campo username y password no estén vacíos.</a:t>
            </a:r>
            <a:endParaRPr/>
          </a:p>
          <a:p>
            <a:pPr indent="-317182" lvl="0" marL="457200" rtl="0" algn="l">
              <a:spcBef>
                <a:spcPts val="0"/>
              </a:spcBef>
              <a:spcAft>
                <a:spcPts val="0"/>
              </a:spcAft>
              <a:buSzPct val="100000"/>
              <a:buChar char="●"/>
            </a:pPr>
            <a:r>
              <a:rPr lang="es"/>
              <a:t>Validar que la contraseña tenga </a:t>
            </a:r>
            <a:r>
              <a:rPr lang="es"/>
              <a:t>mínimo</a:t>
            </a:r>
            <a:r>
              <a:rPr lang="es"/>
              <a:t> 8 caracteres</a:t>
            </a:r>
            <a:endParaRPr/>
          </a:p>
          <a:p>
            <a:pPr indent="0" lvl="0" marL="0" rtl="0" algn="l">
              <a:spcBef>
                <a:spcPts val="1200"/>
              </a:spcBef>
              <a:spcAft>
                <a:spcPts val="1200"/>
              </a:spcAft>
              <a:buNone/>
            </a:pPr>
            <a:r>
              <a:rPr lang="es"/>
              <a:t>Enviar el link del repositorio al correo: alvaro.armijoss@gmail.com</a:t>
            </a:r>
            <a:endParaRPr/>
          </a:p>
        </p:txBody>
      </p:sp>
      <p:sp>
        <p:nvSpPr>
          <p:cNvPr id="370" name="Google Shape;370;p54"/>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371" name="Google Shape;371;p54"/>
          <p:cNvPicPr preferRelativeResize="0"/>
          <p:nvPr/>
        </p:nvPicPr>
        <p:blipFill>
          <a:blip r:embed="rId3">
            <a:alphaModFix/>
          </a:blip>
          <a:stretch>
            <a:fillRect/>
          </a:stretch>
        </p:blipFill>
        <p:spPr>
          <a:xfrm>
            <a:off x="5245475" y="374913"/>
            <a:ext cx="3480948" cy="43936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Dependency Injection</a:t>
            </a:r>
            <a:endParaRPr/>
          </a:p>
        </p:txBody>
      </p:sp>
      <p:sp>
        <p:nvSpPr>
          <p:cNvPr id="377" name="Google Shape;377;p55"/>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Dependency Injection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3" name="Google Shape;383;p56"/>
          <p:cNvSpPr txBox="1"/>
          <p:nvPr>
            <p:ph idx="1" type="body"/>
          </p:nvPr>
        </p:nvSpPr>
        <p:spPr>
          <a:xfrm>
            <a:off x="311700" y="1152475"/>
            <a:ext cx="59532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s"/>
              <a:t>Advantages</a:t>
            </a:r>
            <a:endParaRPr/>
          </a:p>
          <a:p>
            <a:pPr indent="-325755" lvl="0" marL="457200" rtl="0" algn="l">
              <a:spcBef>
                <a:spcPts val="1200"/>
              </a:spcBef>
              <a:spcAft>
                <a:spcPts val="0"/>
              </a:spcAft>
              <a:buSzPct val="100000"/>
              <a:buChar char="●"/>
            </a:pPr>
            <a:r>
              <a:rPr lang="es"/>
              <a:t>It makes our code more flexible and modular</a:t>
            </a:r>
            <a:endParaRPr/>
          </a:p>
          <a:p>
            <a:pPr indent="-325755" lvl="0" marL="457200" rtl="0" algn="l">
              <a:spcBef>
                <a:spcPts val="0"/>
              </a:spcBef>
              <a:spcAft>
                <a:spcPts val="0"/>
              </a:spcAft>
              <a:buSzPct val="100000"/>
              <a:buChar char="●"/>
            </a:pPr>
            <a:r>
              <a:rPr lang="es"/>
              <a:t>makes our code easier to test</a:t>
            </a:r>
            <a:endParaRPr/>
          </a:p>
          <a:p>
            <a:pPr indent="-325755" lvl="0" marL="457200" rtl="0" algn="l">
              <a:spcBef>
                <a:spcPts val="0"/>
              </a:spcBef>
              <a:spcAft>
                <a:spcPts val="0"/>
              </a:spcAft>
              <a:buSzPct val="100000"/>
              <a:buChar char="●"/>
            </a:pPr>
            <a:r>
              <a:rPr lang="es"/>
              <a:t>DI can improve the performance of our Flutter applications</a:t>
            </a:r>
            <a:endParaRPr/>
          </a:p>
          <a:p>
            <a:pPr indent="0" lvl="0" marL="0" rtl="0" algn="l">
              <a:spcBef>
                <a:spcPts val="1200"/>
              </a:spcBef>
              <a:spcAft>
                <a:spcPts val="0"/>
              </a:spcAft>
              <a:buNone/>
            </a:pPr>
            <a:r>
              <a:rPr lang="es"/>
              <a:t>GetIt:</a:t>
            </a:r>
            <a:endParaRPr/>
          </a:p>
          <a:p>
            <a:pPr indent="0" lvl="0" marL="0" rtl="0" algn="l">
              <a:spcBef>
                <a:spcPts val="1200"/>
              </a:spcBef>
              <a:spcAft>
                <a:spcPts val="0"/>
              </a:spcAft>
              <a:buNone/>
            </a:pPr>
            <a:r>
              <a:rPr lang="es"/>
              <a:t>Simple direct Service Locator that allows to decouple the interface from a concrete implementation and to access the concrete implementation from everywhere in your App.</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84" name="Google Shape;384;p56"/>
          <p:cNvPicPr preferRelativeResize="0"/>
          <p:nvPr/>
        </p:nvPicPr>
        <p:blipFill>
          <a:blip r:embed="rId3">
            <a:alphaModFix/>
          </a:blip>
          <a:stretch>
            <a:fillRect/>
          </a:stretch>
        </p:blipFill>
        <p:spPr>
          <a:xfrm>
            <a:off x="6264900" y="1603500"/>
            <a:ext cx="2607659" cy="2143625"/>
          </a:xfrm>
          <a:prstGeom prst="rect">
            <a:avLst/>
          </a:prstGeom>
          <a:noFill/>
          <a:ln>
            <a:noFill/>
          </a:ln>
        </p:spPr>
      </p:pic>
      <p:sp>
        <p:nvSpPr>
          <p:cNvPr id="385" name="Google Shape;385;p56"/>
          <p:cNvSpPr txBox="1"/>
          <p:nvPr/>
        </p:nvSpPr>
        <p:spPr>
          <a:xfrm>
            <a:off x="6911700" y="4332900"/>
            <a:ext cx="1920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rgbClr val="0097A7"/>
                </a:solidFill>
                <a:hlinkClick r:id="rId4">
                  <a:extLst>
                    <a:ext uri="{A12FA001-AC4F-418D-AE19-62706E023703}">
                      <ahyp:hlinkClr val="tx"/>
                    </a:ext>
                  </a:extLst>
                </a:hlinkClick>
              </a:rPr>
              <a:t>https://pub.dev/packages/get_it</a:t>
            </a:r>
            <a:endParaRPr sz="900">
              <a:solidFill>
                <a:srgbClr val="999999"/>
              </a:solidFill>
            </a:endParaRPr>
          </a:p>
        </p:txBody>
      </p:sp>
      <p:sp>
        <p:nvSpPr>
          <p:cNvPr id="386" name="Google Shape;386;p56"/>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u="sng">
                <a:solidFill>
                  <a:schemeClr val="hlink"/>
                </a:solidFill>
                <a:hlinkClick r:id="rId3"/>
              </a:rPr>
              <a:t>¿Qué es la inyección de dependencias?</a:t>
            </a:r>
            <a:endParaRPr/>
          </a:p>
        </p:txBody>
      </p:sp>
      <p:sp>
        <p:nvSpPr>
          <p:cNvPr id="392" name="Google Shape;392;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
              <a:t>Las clases suelen requerir referencias a otras clases. Por ejemplo, una clase </a:t>
            </a:r>
            <a:r>
              <a:rPr b="1" lang="es"/>
              <a:t>Car</a:t>
            </a:r>
            <a:r>
              <a:rPr lang="es"/>
              <a:t> podría necesitar una referencia a una clase </a:t>
            </a:r>
            <a:r>
              <a:rPr b="1" lang="es"/>
              <a:t>Engine</a:t>
            </a:r>
            <a:r>
              <a:rPr lang="es"/>
              <a:t>. Estas clases se llaman dependencias y, en el ejemplo, la clase </a:t>
            </a:r>
            <a:r>
              <a:rPr b="1" lang="es"/>
              <a:t>Car</a:t>
            </a:r>
            <a:r>
              <a:rPr lang="es"/>
              <a:t> necesita una instancia de la clase </a:t>
            </a:r>
            <a:r>
              <a:rPr b="1" lang="es"/>
              <a:t>Engine</a:t>
            </a:r>
            <a:r>
              <a:rPr lang="es"/>
              <a:t>, de la que depende para ejecutarse.</a:t>
            </a:r>
            <a:endParaRPr/>
          </a:p>
          <a:p>
            <a:pPr indent="0" lvl="0" marL="0" rtl="0" algn="l">
              <a:spcBef>
                <a:spcPts val="1200"/>
              </a:spcBef>
              <a:spcAft>
                <a:spcPts val="0"/>
              </a:spcAft>
              <a:buNone/>
            </a:pPr>
            <a:r>
              <a:rPr lang="es"/>
              <a:t>Una clase puede obtener un objeto que necesita de tres maneras distintas:</a:t>
            </a:r>
            <a:endParaRPr/>
          </a:p>
          <a:p>
            <a:pPr indent="-325755" lvl="0" marL="457200" rtl="0" algn="l">
              <a:spcBef>
                <a:spcPts val="1200"/>
              </a:spcBef>
              <a:spcAft>
                <a:spcPts val="0"/>
              </a:spcAft>
              <a:buSzPct val="100000"/>
              <a:buAutoNum type="arabicPeriod"/>
            </a:pPr>
            <a:r>
              <a:rPr lang="es"/>
              <a:t>La clase construye la dependencia que necesita. En el ejemplo anterior, </a:t>
            </a:r>
            <a:r>
              <a:rPr b="1" lang="es"/>
              <a:t>Car</a:t>
            </a:r>
            <a:r>
              <a:rPr lang="es"/>
              <a:t> crea e inicializa su propia instancia de </a:t>
            </a:r>
            <a:r>
              <a:rPr b="1" lang="es"/>
              <a:t>Engine</a:t>
            </a:r>
            <a:r>
              <a:rPr lang="es"/>
              <a:t>.</a:t>
            </a:r>
            <a:endParaRPr/>
          </a:p>
          <a:p>
            <a:pPr indent="-325755" lvl="0" marL="457200" rtl="0" algn="l">
              <a:spcBef>
                <a:spcPts val="0"/>
              </a:spcBef>
              <a:spcAft>
                <a:spcPts val="0"/>
              </a:spcAft>
              <a:buSzPct val="100000"/>
              <a:buAutoNum type="arabicPeriod"/>
            </a:pPr>
            <a:r>
              <a:rPr lang="es"/>
              <a:t>La toma de otro lugar. Por ejemplo del </a:t>
            </a:r>
            <a:r>
              <a:rPr b="1" lang="es"/>
              <a:t>Context</a:t>
            </a:r>
            <a:endParaRPr/>
          </a:p>
          <a:p>
            <a:pPr indent="-325755" lvl="0" marL="457200" rtl="0" algn="l">
              <a:spcBef>
                <a:spcPts val="0"/>
              </a:spcBef>
              <a:spcAft>
                <a:spcPts val="0"/>
              </a:spcAft>
              <a:buSzPct val="100000"/>
              <a:buAutoNum type="arabicPeriod"/>
            </a:pPr>
            <a:r>
              <a:rPr b="1" lang="es"/>
              <a:t>La recibe como parámetro. La app puede proporcionar estas dependencias cuando se construye la clase o pasarlas a las funciones que necesitan cada dependencia. En el ejemplo anterior, el constructor Car recibe Engine como parámetro.</a:t>
            </a:r>
            <a:endParaRPr b="1"/>
          </a:p>
          <a:p>
            <a:pPr indent="0" lvl="0" marL="0" rtl="0" algn="l">
              <a:spcBef>
                <a:spcPts val="1200"/>
              </a:spcBef>
              <a:spcAft>
                <a:spcPts val="1200"/>
              </a:spcAft>
              <a:buNone/>
            </a:pPr>
            <a:r>
              <a:t/>
            </a:r>
            <a:endParaRPr/>
          </a:p>
        </p:txBody>
      </p:sp>
      <p:sp>
        <p:nvSpPr>
          <p:cNvPr id="393" name="Google Shape;393;p57"/>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8"/>
          <p:cNvSpPr txBox="1"/>
          <p:nvPr>
            <p:ph idx="1" type="body"/>
          </p:nvPr>
        </p:nvSpPr>
        <p:spPr>
          <a:xfrm>
            <a:off x="311700" y="253200"/>
            <a:ext cx="8520600" cy="431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La tercera opción es la inyección de dependencias. Con este enfoque, tomas las dependencias de una clase y las proporcionas en lugar de hacer que la instancia de la clase las obtenga por su cuenta.</a:t>
            </a:r>
            <a:endParaRPr/>
          </a:p>
          <a:p>
            <a:pPr indent="0" lvl="0" marL="0" rtl="0" algn="l">
              <a:spcBef>
                <a:spcPts val="1200"/>
              </a:spcBef>
              <a:spcAft>
                <a:spcPts val="0"/>
              </a:spcAft>
              <a:buNone/>
            </a:pPr>
            <a:r>
              <a:rPr lang="es"/>
              <a:t>Por ejemplo: Sin inyección de dependencias, la representación de un </a:t>
            </a:r>
            <a:r>
              <a:rPr b="1" lang="es"/>
              <a:t>Car</a:t>
            </a:r>
            <a:r>
              <a:rPr lang="es"/>
              <a:t> que crea su propia dependencia </a:t>
            </a:r>
            <a:r>
              <a:rPr b="1" lang="es"/>
              <a:t>Engine</a:t>
            </a:r>
            <a:r>
              <a:rPr lang="es"/>
              <a:t> se ve así en el código:</a:t>
            </a:r>
            <a:endParaRPr/>
          </a:p>
          <a:p>
            <a:pPr indent="0" lvl="0" marL="0" rtl="0" algn="l">
              <a:spcBef>
                <a:spcPts val="1200"/>
              </a:spcBef>
              <a:spcAft>
                <a:spcPts val="1200"/>
              </a:spcAft>
              <a:buNone/>
            </a:pPr>
            <a:r>
              <a:t/>
            </a:r>
            <a:endParaRPr/>
          </a:p>
        </p:txBody>
      </p:sp>
      <p:pic>
        <p:nvPicPr>
          <p:cNvPr id="399" name="Google Shape;399;p58"/>
          <p:cNvPicPr preferRelativeResize="0"/>
          <p:nvPr/>
        </p:nvPicPr>
        <p:blipFill>
          <a:blip r:embed="rId3">
            <a:alphaModFix/>
          </a:blip>
          <a:stretch>
            <a:fillRect/>
          </a:stretch>
        </p:blipFill>
        <p:spPr>
          <a:xfrm>
            <a:off x="267675" y="2150000"/>
            <a:ext cx="5396701" cy="2769275"/>
          </a:xfrm>
          <a:prstGeom prst="rect">
            <a:avLst/>
          </a:prstGeom>
          <a:noFill/>
          <a:ln>
            <a:noFill/>
          </a:ln>
        </p:spPr>
      </p:pic>
      <p:pic>
        <p:nvPicPr>
          <p:cNvPr id="400" name="Google Shape;400;p58"/>
          <p:cNvPicPr preferRelativeResize="0"/>
          <p:nvPr/>
        </p:nvPicPr>
        <p:blipFill>
          <a:blip r:embed="rId4">
            <a:alphaModFix/>
          </a:blip>
          <a:stretch>
            <a:fillRect/>
          </a:stretch>
        </p:blipFill>
        <p:spPr>
          <a:xfrm>
            <a:off x="6033325" y="2878087"/>
            <a:ext cx="2504475" cy="1313100"/>
          </a:xfrm>
          <a:prstGeom prst="rect">
            <a:avLst/>
          </a:prstGeom>
          <a:noFill/>
          <a:ln>
            <a:noFill/>
          </a:ln>
        </p:spPr>
      </p:pic>
      <p:sp>
        <p:nvSpPr>
          <p:cNvPr id="401" name="Google Shape;401;p58"/>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9"/>
          <p:cNvSpPr txBox="1"/>
          <p:nvPr>
            <p:ph idx="1" type="body"/>
          </p:nvPr>
        </p:nvSpPr>
        <p:spPr>
          <a:xfrm>
            <a:off x="311700" y="430125"/>
            <a:ext cx="8520600" cy="41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¿Cómo se ve el código con la inyección de dependencias? En lugar de que las diferentes instancias de </a:t>
            </a:r>
            <a:r>
              <a:rPr b="1" lang="es"/>
              <a:t>Car</a:t>
            </a:r>
            <a:r>
              <a:rPr lang="es"/>
              <a:t> construyan su propio objeto </a:t>
            </a:r>
            <a:r>
              <a:rPr b="1" lang="es"/>
              <a:t>Engine</a:t>
            </a:r>
            <a:r>
              <a:rPr lang="es"/>
              <a:t> durante la inicialización, cada una recibe un objeto </a:t>
            </a:r>
            <a:r>
              <a:rPr b="1" lang="es"/>
              <a:t>Engine</a:t>
            </a:r>
            <a:r>
              <a:rPr lang="es"/>
              <a:t> como parámetro en su constructor:</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07" name="Google Shape;407;p59"/>
          <p:cNvPicPr preferRelativeResize="0"/>
          <p:nvPr/>
        </p:nvPicPr>
        <p:blipFill>
          <a:blip r:embed="rId3">
            <a:alphaModFix/>
          </a:blip>
          <a:stretch>
            <a:fillRect/>
          </a:stretch>
        </p:blipFill>
        <p:spPr>
          <a:xfrm>
            <a:off x="311697" y="1666662"/>
            <a:ext cx="5599400" cy="3288676"/>
          </a:xfrm>
          <a:prstGeom prst="rect">
            <a:avLst/>
          </a:prstGeom>
          <a:noFill/>
          <a:ln>
            <a:noFill/>
          </a:ln>
        </p:spPr>
      </p:pic>
      <p:pic>
        <p:nvPicPr>
          <p:cNvPr id="408" name="Google Shape;408;p59"/>
          <p:cNvPicPr preferRelativeResize="0"/>
          <p:nvPr/>
        </p:nvPicPr>
        <p:blipFill>
          <a:blip r:embed="rId4">
            <a:alphaModFix/>
          </a:blip>
          <a:stretch>
            <a:fillRect/>
          </a:stretch>
        </p:blipFill>
        <p:spPr>
          <a:xfrm>
            <a:off x="6060405" y="2034038"/>
            <a:ext cx="2684851" cy="2553900"/>
          </a:xfrm>
          <a:prstGeom prst="rect">
            <a:avLst/>
          </a:prstGeom>
          <a:noFill/>
          <a:ln>
            <a:noFill/>
          </a:ln>
        </p:spPr>
      </p:pic>
      <p:sp>
        <p:nvSpPr>
          <p:cNvPr id="409" name="Google Shape;409;p59"/>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s" sz="3020"/>
              <a:t>La inyección de dependencias le proporciona a tu app las siguientes ventajas: Reutilización de clases y desacoplamiento de dependencias, Facilidad de refactorización y Facilidad de prueba</a:t>
            </a:r>
            <a:endParaRPr sz="3020"/>
          </a:p>
        </p:txBody>
      </p:sp>
      <p:sp>
        <p:nvSpPr>
          <p:cNvPr id="415" name="Google Shape;415;p60"/>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416" name="Google Shape;416;p60"/>
          <p:cNvSpPr txBox="1"/>
          <p:nvPr/>
        </p:nvSpPr>
        <p:spPr>
          <a:xfrm>
            <a:off x="5304850" y="4596875"/>
            <a:ext cx="373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Inyección de Dependencias en Android</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1"/>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422" name="Google Shape;422;p61"/>
          <p:cNvPicPr preferRelativeResize="0"/>
          <p:nvPr/>
        </p:nvPicPr>
        <p:blipFill>
          <a:blip r:embed="rId3">
            <a:alphaModFix/>
          </a:blip>
          <a:stretch>
            <a:fillRect/>
          </a:stretch>
        </p:blipFill>
        <p:spPr>
          <a:xfrm>
            <a:off x="1396675" y="152400"/>
            <a:ext cx="2232702" cy="4838702"/>
          </a:xfrm>
          <a:prstGeom prst="rect">
            <a:avLst/>
          </a:prstGeom>
          <a:noFill/>
          <a:ln>
            <a:noFill/>
          </a:ln>
        </p:spPr>
      </p:pic>
      <p:pic>
        <p:nvPicPr>
          <p:cNvPr id="423" name="Google Shape;423;p61"/>
          <p:cNvPicPr preferRelativeResize="0"/>
          <p:nvPr/>
        </p:nvPicPr>
        <p:blipFill>
          <a:blip r:embed="rId4">
            <a:alphaModFix/>
          </a:blip>
          <a:stretch>
            <a:fillRect/>
          </a:stretch>
        </p:blipFill>
        <p:spPr>
          <a:xfrm>
            <a:off x="5062227" y="152400"/>
            <a:ext cx="2232702" cy="4838702"/>
          </a:xfrm>
          <a:prstGeom prst="rect">
            <a:avLst/>
          </a:prstGeom>
          <a:noFill/>
          <a:ln>
            <a:noFill/>
          </a:ln>
        </p:spPr>
      </p:pic>
      <p:sp>
        <p:nvSpPr>
          <p:cNvPr id="424" name="Google Shape;424;p61"/>
          <p:cNvSpPr/>
          <p:nvPr/>
        </p:nvSpPr>
        <p:spPr>
          <a:xfrm>
            <a:off x="3871050" y="2296800"/>
            <a:ext cx="949500" cy="549900"/>
          </a:xfrm>
          <a:prstGeom prst="rightArrow">
            <a:avLst>
              <a:gd fmla="val 50000" name="adj1"/>
              <a:gd fmla="val 50000" name="adj2"/>
            </a:avLst>
          </a:prstGeom>
          <a:solidFill>
            <a:srgbClr val="7AC8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5915475" y="202050"/>
            <a:ext cx="2561876" cy="1602342"/>
          </a:xfrm>
          <a:prstGeom prst="rect">
            <a:avLst/>
          </a:prstGeom>
          <a:noFill/>
          <a:ln>
            <a:noFill/>
          </a:ln>
        </p:spPr>
      </p:pic>
      <p:pic>
        <p:nvPicPr>
          <p:cNvPr id="93" name="Google Shape;93;p17"/>
          <p:cNvPicPr preferRelativeResize="0"/>
          <p:nvPr/>
        </p:nvPicPr>
        <p:blipFill>
          <a:blip r:embed="rId4">
            <a:alphaModFix/>
          </a:blip>
          <a:stretch>
            <a:fillRect/>
          </a:stretch>
        </p:blipFill>
        <p:spPr>
          <a:xfrm>
            <a:off x="0" y="1804388"/>
            <a:ext cx="2262349" cy="2262349"/>
          </a:xfrm>
          <a:prstGeom prst="rect">
            <a:avLst/>
          </a:prstGeom>
          <a:noFill/>
          <a:ln>
            <a:noFill/>
          </a:ln>
        </p:spPr>
      </p:pic>
      <p:pic>
        <p:nvPicPr>
          <p:cNvPr id="94" name="Google Shape;94;p17"/>
          <p:cNvPicPr preferRelativeResize="0"/>
          <p:nvPr/>
        </p:nvPicPr>
        <p:blipFill rotWithShape="1">
          <a:blip r:embed="rId5">
            <a:alphaModFix/>
          </a:blip>
          <a:srcRect b="17702" l="0" r="0" t="0"/>
          <a:stretch/>
        </p:blipFill>
        <p:spPr>
          <a:xfrm>
            <a:off x="1382600" y="3332925"/>
            <a:ext cx="1792451" cy="1640225"/>
          </a:xfrm>
          <a:prstGeom prst="rect">
            <a:avLst/>
          </a:prstGeom>
          <a:noFill/>
          <a:ln>
            <a:noFill/>
          </a:ln>
        </p:spPr>
      </p:pic>
      <p:pic>
        <p:nvPicPr>
          <p:cNvPr id="95" name="Google Shape;95;p17"/>
          <p:cNvPicPr preferRelativeResize="0"/>
          <p:nvPr/>
        </p:nvPicPr>
        <p:blipFill>
          <a:blip r:embed="rId6">
            <a:alphaModFix/>
          </a:blip>
          <a:stretch>
            <a:fillRect/>
          </a:stretch>
        </p:blipFill>
        <p:spPr>
          <a:xfrm>
            <a:off x="123475" y="169600"/>
            <a:ext cx="3309550" cy="1526974"/>
          </a:xfrm>
          <a:prstGeom prst="rect">
            <a:avLst/>
          </a:prstGeom>
          <a:noFill/>
          <a:ln>
            <a:noFill/>
          </a:ln>
        </p:spPr>
      </p:pic>
      <p:sp>
        <p:nvSpPr>
          <p:cNvPr id="96" name="Google Shape;96;p17"/>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pic>
        <p:nvPicPr>
          <p:cNvPr id="97" name="Google Shape;97;p17"/>
          <p:cNvPicPr preferRelativeResize="0"/>
          <p:nvPr/>
        </p:nvPicPr>
        <p:blipFill rotWithShape="1">
          <a:blip r:embed="rId7">
            <a:alphaModFix/>
          </a:blip>
          <a:srcRect b="908" l="25510" r="12071" t="35087"/>
          <a:stretch/>
        </p:blipFill>
        <p:spPr>
          <a:xfrm>
            <a:off x="5979225" y="3009450"/>
            <a:ext cx="3122575" cy="2134051"/>
          </a:xfrm>
          <a:prstGeom prst="rect">
            <a:avLst/>
          </a:prstGeom>
          <a:noFill/>
          <a:ln>
            <a:noFill/>
          </a:ln>
        </p:spPr>
      </p:pic>
      <p:pic>
        <p:nvPicPr>
          <p:cNvPr id="98" name="Google Shape;98;p17"/>
          <p:cNvPicPr preferRelativeResize="0"/>
          <p:nvPr/>
        </p:nvPicPr>
        <p:blipFill>
          <a:blip r:embed="rId8">
            <a:alphaModFix/>
          </a:blip>
          <a:stretch>
            <a:fillRect/>
          </a:stretch>
        </p:blipFill>
        <p:spPr>
          <a:xfrm>
            <a:off x="3061775" y="1060876"/>
            <a:ext cx="3539123" cy="2358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62"/>
          <p:cNvPicPr preferRelativeResize="0"/>
          <p:nvPr/>
        </p:nvPicPr>
        <p:blipFill>
          <a:blip r:embed="rId3">
            <a:alphaModFix/>
          </a:blip>
          <a:stretch>
            <a:fillRect/>
          </a:stretch>
        </p:blipFill>
        <p:spPr>
          <a:xfrm>
            <a:off x="160138" y="1174063"/>
            <a:ext cx="3652262" cy="3447287"/>
          </a:xfrm>
          <a:prstGeom prst="rect">
            <a:avLst/>
          </a:prstGeom>
          <a:noFill/>
          <a:ln>
            <a:noFill/>
          </a:ln>
        </p:spPr>
      </p:pic>
      <p:pic>
        <p:nvPicPr>
          <p:cNvPr id="430" name="Google Shape;430;p62"/>
          <p:cNvPicPr preferRelativeResize="0"/>
          <p:nvPr/>
        </p:nvPicPr>
        <p:blipFill>
          <a:blip r:embed="rId4">
            <a:alphaModFix/>
          </a:blip>
          <a:stretch>
            <a:fillRect/>
          </a:stretch>
        </p:blipFill>
        <p:spPr>
          <a:xfrm>
            <a:off x="4175916" y="1173113"/>
            <a:ext cx="4807945" cy="3449178"/>
          </a:xfrm>
          <a:prstGeom prst="rect">
            <a:avLst/>
          </a:prstGeom>
          <a:noFill/>
          <a:ln>
            <a:noFill/>
          </a:ln>
        </p:spPr>
      </p:pic>
      <p:pic>
        <p:nvPicPr>
          <p:cNvPr id="431" name="Google Shape;431;p62"/>
          <p:cNvPicPr preferRelativeResize="0"/>
          <p:nvPr/>
        </p:nvPicPr>
        <p:blipFill>
          <a:blip r:embed="rId5">
            <a:alphaModFix/>
          </a:blip>
          <a:stretch>
            <a:fillRect/>
          </a:stretch>
        </p:blipFill>
        <p:spPr>
          <a:xfrm>
            <a:off x="6252113" y="521200"/>
            <a:ext cx="655550" cy="527050"/>
          </a:xfrm>
          <a:prstGeom prst="rect">
            <a:avLst/>
          </a:prstGeom>
          <a:noFill/>
          <a:ln>
            <a:noFill/>
          </a:ln>
        </p:spPr>
      </p:pic>
      <p:pic>
        <p:nvPicPr>
          <p:cNvPr id="432" name="Google Shape;432;p62"/>
          <p:cNvPicPr preferRelativeResize="0"/>
          <p:nvPr/>
        </p:nvPicPr>
        <p:blipFill>
          <a:blip r:embed="rId6">
            <a:alphaModFix/>
          </a:blip>
          <a:stretch>
            <a:fillRect/>
          </a:stretch>
        </p:blipFill>
        <p:spPr>
          <a:xfrm>
            <a:off x="1755686" y="521200"/>
            <a:ext cx="461158" cy="527050"/>
          </a:xfrm>
          <a:prstGeom prst="rect">
            <a:avLst/>
          </a:prstGeom>
          <a:noFill/>
          <a:ln>
            <a:noFill/>
          </a:ln>
        </p:spPr>
      </p:pic>
      <p:sp>
        <p:nvSpPr>
          <p:cNvPr id="433" name="Google Shape;433;p62"/>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Project Structure</a:t>
            </a:r>
            <a:endParaRPr/>
          </a:p>
        </p:txBody>
      </p:sp>
      <p:sp>
        <p:nvSpPr>
          <p:cNvPr id="439" name="Google Shape;439;p63"/>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64"/>
          <p:cNvPicPr preferRelativeResize="0"/>
          <p:nvPr/>
        </p:nvPicPr>
        <p:blipFill>
          <a:blip r:embed="rId3">
            <a:alphaModFix/>
          </a:blip>
          <a:stretch>
            <a:fillRect/>
          </a:stretch>
        </p:blipFill>
        <p:spPr>
          <a:xfrm>
            <a:off x="944350" y="152400"/>
            <a:ext cx="7255305" cy="4838701"/>
          </a:xfrm>
          <a:prstGeom prst="rect">
            <a:avLst/>
          </a:prstGeom>
          <a:noFill/>
          <a:ln>
            <a:noFill/>
          </a:ln>
        </p:spPr>
      </p:pic>
      <p:sp>
        <p:nvSpPr>
          <p:cNvPr id="445" name="Google Shape;445;p64"/>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5"/>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451" name="Google Shape;451;p65"/>
          <p:cNvPicPr preferRelativeResize="0"/>
          <p:nvPr/>
        </p:nvPicPr>
        <p:blipFill>
          <a:blip r:embed="rId3">
            <a:alphaModFix/>
          </a:blip>
          <a:stretch>
            <a:fillRect/>
          </a:stretch>
        </p:blipFill>
        <p:spPr>
          <a:xfrm>
            <a:off x="3104191" y="905754"/>
            <a:ext cx="2935625" cy="333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Architecture</a:t>
            </a:r>
            <a:endParaRPr/>
          </a:p>
        </p:txBody>
      </p:sp>
      <p:sp>
        <p:nvSpPr>
          <p:cNvPr id="457" name="Google Shape;457;p66"/>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Features</a:t>
            </a:r>
            <a:endParaRPr/>
          </a:p>
        </p:txBody>
      </p:sp>
      <p:pic>
        <p:nvPicPr>
          <p:cNvPr id="463" name="Google Shape;463;p67"/>
          <p:cNvPicPr preferRelativeResize="0"/>
          <p:nvPr/>
        </p:nvPicPr>
        <p:blipFill>
          <a:blip r:embed="rId3">
            <a:alphaModFix/>
          </a:blip>
          <a:stretch>
            <a:fillRect/>
          </a:stretch>
        </p:blipFill>
        <p:spPr>
          <a:xfrm>
            <a:off x="1026262" y="1017725"/>
            <a:ext cx="5962974" cy="3836751"/>
          </a:xfrm>
          <a:prstGeom prst="rect">
            <a:avLst/>
          </a:prstGeom>
          <a:noFill/>
          <a:ln>
            <a:noFill/>
          </a:ln>
        </p:spPr>
      </p:pic>
      <p:sp>
        <p:nvSpPr>
          <p:cNvPr id="464" name="Google Shape;464;p67"/>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465" name="Google Shape;465;p67"/>
          <p:cNvPicPr preferRelativeResize="0"/>
          <p:nvPr/>
        </p:nvPicPr>
        <p:blipFill>
          <a:blip r:embed="rId4">
            <a:alphaModFix/>
          </a:blip>
          <a:stretch>
            <a:fillRect/>
          </a:stretch>
        </p:blipFill>
        <p:spPr>
          <a:xfrm>
            <a:off x="7212850" y="2124075"/>
            <a:ext cx="1828800" cy="895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Data</a:t>
            </a:r>
            <a:endParaRPr/>
          </a:p>
        </p:txBody>
      </p:sp>
      <p:pic>
        <p:nvPicPr>
          <p:cNvPr id="471" name="Google Shape;471;p68"/>
          <p:cNvPicPr preferRelativeResize="0"/>
          <p:nvPr/>
        </p:nvPicPr>
        <p:blipFill>
          <a:blip r:embed="rId3">
            <a:alphaModFix/>
          </a:blip>
          <a:stretch>
            <a:fillRect/>
          </a:stretch>
        </p:blipFill>
        <p:spPr>
          <a:xfrm>
            <a:off x="2399050" y="866975"/>
            <a:ext cx="4099959" cy="4052799"/>
          </a:xfrm>
          <a:prstGeom prst="rect">
            <a:avLst/>
          </a:prstGeom>
          <a:noFill/>
          <a:ln>
            <a:noFill/>
          </a:ln>
        </p:spPr>
      </p:pic>
      <p:sp>
        <p:nvSpPr>
          <p:cNvPr id="472" name="Google Shape;472;p68"/>
          <p:cNvSpPr txBox="1"/>
          <p:nvPr/>
        </p:nvSpPr>
        <p:spPr>
          <a:xfrm>
            <a:off x="8196000" y="4519575"/>
            <a:ext cx="6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4"/>
              </a:rPr>
              <a:t>DDD</a:t>
            </a:r>
            <a:endParaRPr/>
          </a:p>
        </p:txBody>
      </p:sp>
      <p:sp>
        <p:nvSpPr>
          <p:cNvPr id="473" name="Google Shape;473;p68"/>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474" name="Google Shape;474;p68"/>
          <p:cNvPicPr preferRelativeResize="0"/>
          <p:nvPr/>
        </p:nvPicPr>
        <p:blipFill>
          <a:blip r:embed="rId5">
            <a:alphaModFix/>
          </a:blip>
          <a:stretch>
            <a:fillRect/>
          </a:stretch>
        </p:blipFill>
        <p:spPr>
          <a:xfrm>
            <a:off x="6959750" y="2152650"/>
            <a:ext cx="1828800" cy="838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Data</a:t>
            </a:r>
            <a:endParaRPr/>
          </a:p>
        </p:txBody>
      </p:sp>
      <p:pic>
        <p:nvPicPr>
          <p:cNvPr id="480" name="Google Shape;480;p69"/>
          <p:cNvPicPr preferRelativeResize="0"/>
          <p:nvPr/>
        </p:nvPicPr>
        <p:blipFill>
          <a:blip r:embed="rId3">
            <a:alphaModFix/>
          </a:blip>
          <a:stretch>
            <a:fillRect/>
          </a:stretch>
        </p:blipFill>
        <p:spPr>
          <a:xfrm>
            <a:off x="366250" y="953775"/>
            <a:ext cx="4099959" cy="4052799"/>
          </a:xfrm>
          <a:prstGeom prst="rect">
            <a:avLst/>
          </a:prstGeom>
          <a:noFill/>
          <a:ln>
            <a:noFill/>
          </a:ln>
        </p:spPr>
      </p:pic>
      <p:sp>
        <p:nvSpPr>
          <p:cNvPr id="481" name="Google Shape;481;p69"/>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482" name="Google Shape;482;p69"/>
          <p:cNvSpPr txBox="1"/>
          <p:nvPr/>
        </p:nvSpPr>
        <p:spPr>
          <a:xfrm>
            <a:off x="5375000" y="1837500"/>
            <a:ext cx="3000000" cy="157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i="1" lang="es" sz="1350">
                <a:solidFill>
                  <a:schemeClr val="dk1"/>
                </a:solidFill>
                <a:latin typeface="Roboto"/>
                <a:ea typeface="Roboto"/>
                <a:cs typeface="Roboto"/>
                <a:sym typeface="Roboto"/>
              </a:rPr>
              <a:t>“</a:t>
            </a:r>
            <a:r>
              <a:rPr i="1" lang="es" sz="1350">
                <a:solidFill>
                  <a:schemeClr val="dk1"/>
                </a:solidFill>
                <a:latin typeface="Roboto"/>
                <a:ea typeface="Roboto"/>
                <a:cs typeface="Roboto"/>
                <a:sym typeface="Roboto"/>
              </a:rPr>
              <a:t>[A]n area of territory owned or controlled by a particular ruler or government…​”</a:t>
            </a:r>
            <a:endParaRPr i="1" sz="1350">
              <a:solidFill>
                <a:schemeClr val="dk1"/>
              </a:solidFill>
              <a:latin typeface="Roboto"/>
              <a:ea typeface="Roboto"/>
              <a:cs typeface="Roboto"/>
              <a:sym typeface="Roboto"/>
            </a:endParaRPr>
          </a:p>
          <a:p>
            <a:pPr indent="-314325" lvl="0" marL="457200" rtl="0" algn="l">
              <a:lnSpc>
                <a:spcPct val="115000"/>
              </a:lnSpc>
              <a:spcBef>
                <a:spcPts val="1800"/>
              </a:spcBef>
              <a:spcAft>
                <a:spcPts val="0"/>
              </a:spcAft>
              <a:buClr>
                <a:schemeClr val="dk1"/>
              </a:buClr>
              <a:buSzPts val="1350"/>
              <a:buFont typeface="Roboto"/>
              <a:buChar char="●"/>
            </a:pPr>
            <a:r>
              <a:rPr i="1" lang="es" sz="1350">
                <a:solidFill>
                  <a:schemeClr val="dk1"/>
                </a:solidFill>
                <a:latin typeface="Roboto"/>
                <a:ea typeface="Roboto"/>
                <a:cs typeface="Roboto"/>
                <a:sym typeface="Roboto"/>
              </a:rPr>
              <a:t>“a specified sphere of activity or knowledge…​”</a:t>
            </a:r>
            <a:endParaRPr i="1" sz="1350">
              <a:solidFill>
                <a:schemeClr val="dk1"/>
              </a:solidFill>
              <a:latin typeface="Roboto"/>
              <a:ea typeface="Roboto"/>
              <a:cs typeface="Roboto"/>
              <a:sym typeface="Roboto"/>
            </a:endParaRPr>
          </a:p>
        </p:txBody>
      </p:sp>
      <p:sp>
        <p:nvSpPr>
          <p:cNvPr id="483" name="Google Shape;483;p69"/>
          <p:cNvSpPr txBox="1"/>
          <p:nvPr>
            <p:ph type="title"/>
          </p:nvPr>
        </p:nvSpPr>
        <p:spPr>
          <a:xfrm>
            <a:off x="5375000" y="1170775"/>
            <a:ext cx="245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Domain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Data</a:t>
            </a:r>
            <a:endParaRPr/>
          </a:p>
        </p:txBody>
      </p:sp>
      <p:pic>
        <p:nvPicPr>
          <p:cNvPr id="489" name="Google Shape;489;p70"/>
          <p:cNvPicPr preferRelativeResize="0"/>
          <p:nvPr/>
        </p:nvPicPr>
        <p:blipFill>
          <a:blip r:embed="rId3">
            <a:alphaModFix/>
          </a:blip>
          <a:stretch>
            <a:fillRect/>
          </a:stretch>
        </p:blipFill>
        <p:spPr>
          <a:xfrm>
            <a:off x="366250" y="953775"/>
            <a:ext cx="4099959" cy="4052799"/>
          </a:xfrm>
          <a:prstGeom prst="rect">
            <a:avLst/>
          </a:prstGeom>
          <a:noFill/>
          <a:ln>
            <a:noFill/>
          </a:ln>
        </p:spPr>
      </p:pic>
      <p:sp>
        <p:nvSpPr>
          <p:cNvPr id="490" name="Google Shape;490;p70"/>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491" name="Google Shape;491;p70"/>
          <p:cNvSpPr txBox="1"/>
          <p:nvPr/>
        </p:nvSpPr>
        <p:spPr>
          <a:xfrm>
            <a:off x="5375000" y="1837500"/>
            <a:ext cx="3000000" cy="157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i="1" lang="es" sz="1350">
                <a:solidFill>
                  <a:schemeClr val="dk1"/>
                </a:solidFill>
                <a:latin typeface="Roboto"/>
                <a:ea typeface="Roboto"/>
                <a:cs typeface="Roboto"/>
                <a:sym typeface="Roboto"/>
              </a:rPr>
              <a:t>“[A]n area of territory owned or controlled by a particular ruler or government…​”</a:t>
            </a:r>
            <a:endParaRPr i="1" sz="1350">
              <a:solidFill>
                <a:schemeClr val="dk1"/>
              </a:solidFill>
              <a:latin typeface="Roboto"/>
              <a:ea typeface="Roboto"/>
              <a:cs typeface="Roboto"/>
              <a:sym typeface="Roboto"/>
            </a:endParaRPr>
          </a:p>
          <a:p>
            <a:pPr indent="-314325" lvl="0" marL="457200" rtl="0" algn="l">
              <a:lnSpc>
                <a:spcPct val="115000"/>
              </a:lnSpc>
              <a:spcBef>
                <a:spcPts val="1800"/>
              </a:spcBef>
              <a:spcAft>
                <a:spcPts val="0"/>
              </a:spcAft>
              <a:buClr>
                <a:schemeClr val="dk1"/>
              </a:buClr>
              <a:buSzPts val="1350"/>
              <a:buFont typeface="Roboto"/>
              <a:buChar char="●"/>
            </a:pPr>
            <a:r>
              <a:rPr i="1" lang="es" sz="1350">
                <a:solidFill>
                  <a:schemeClr val="dk1"/>
                </a:solidFill>
                <a:latin typeface="Roboto"/>
                <a:ea typeface="Roboto"/>
                <a:cs typeface="Roboto"/>
                <a:sym typeface="Roboto"/>
              </a:rPr>
              <a:t>“a specified sphere of activity or knowledge…​”</a:t>
            </a:r>
            <a:endParaRPr i="1" sz="1350">
              <a:solidFill>
                <a:schemeClr val="dk1"/>
              </a:solidFill>
              <a:latin typeface="Roboto"/>
              <a:ea typeface="Roboto"/>
              <a:cs typeface="Roboto"/>
              <a:sym typeface="Roboto"/>
            </a:endParaRPr>
          </a:p>
        </p:txBody>
      </p:sp>
      <p:sp>
        <p:nvSpPr>
          <p:cNvPr id="492" name="Google Shape;492;p70"/>
          <p:cNvSpPr txBox="1"/>
          <p:nvPr>
            <p:ph type="title"/>
          </p:nvPr>
        </p:nvSpPr>
        <p:spPr>
          <a:xfrm>
            <a:off x="5375000" y="1170775"/>
            <a:ext cx="245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Domain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Data</a:t>
            </a:r>
            <a:endParaRPr/>
          </a:p>
        </p:txBody>
      </p:sp>
      <p:pic>
        <p:nvPicPr>
          <p:cNvPr id="498" name="Google Shape;498;p71"/>
          <p:cNvPicPr preferRelativeResize="0"/>
          <p:nvPr/>
        </p:nvPicPr>
        <p:blipFill>
          <a:blip r:embed="rId3">
            <a:alphaModFix/>
          </a:blip>
          <a:stretch>
            <a:fillRect/>
          </a:stretch>
        </p:blipFill>
        <p:spPr>
          <a:xfrm>
            <a:off x="366250" y="953775"/>
            <a:ext cx="4099959" cy="4052799"/>
          </a:xfrm>
          <a:prstGeom prst="rect">
            <a:avLst/>
          </a:prstGeom>
          <a:noFill/>
          <a:ln>
            <a:noFill/>
          </a:ln>
        </p:spPr>
      </p:pic>
      <p:sp>
        <p:nvSpPr>
          <p:cNvPr id="499" name="Google Shape;499;p71"/>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500" name="Google Shape;500;p71"/>
          <p:cNvSpPr txBox="1"/>
          <p:nvPr/>
        </p:nvSpPr>
        <p:spPr>
          <a:xfrm>
            <a:off x="5375000" y="1837500"/>
            <a:ext cx="30000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900"/>
              </a:spcAft>
              <a:buNone/>
            </a:pPr>
            <a:r>
              <a:rPr i="1" lang="es" sz="1350">
                <a:solidFill>
                  <a:schemeClr val="dk1"/>
                </a:solidFill>
                <a:latin typeface="Roboto"/>
                <a:ea typeface="Roboto"/>
                <a:cs typeface="Roboto"/>
                <a:sym typeface="Roboto"/>
              </a:rPr>
              <a:t>An entity is an object whose </a:t>
            </a:r>
            <a:r>
              <a:rPr b="1" i="1" lang="es" sz="1350">
                <a:solidFill>
                  <a:schemeClr val="dk1"/>
                </a:solidFill>
                <a:latin typeface="Roboto"/>
                <a:ea typeface="Roboto"/>
                <a:cs typeface="Roboto"/>
                <a:sym typeface="Roboto"/>
              </a:rPr>
              <a:t>identity is of importance</a:t>
            </a:r>
            <a:r>
              <a:rPr i="1" lang="es" sz="1350">
                <a:solidFill>
                  <a:schemeClr val="dk1"/>
                </a:solidFill>
                <a:latin typeface="Roboto"/>
                <a:ea typeface="Roboto"/>
                <a:cs typeface="Roboto"/>
                <a:sym typeface="Roboto"/>
              </a:rPr>
              <a:t>. To be able to determine the identity of an entity, every entity has a unique ID that is assigned when the entity is created and remains unchanged throughout the lifespan of the entity.</a:t>
            </a:r>
            <a:endParaRPr i="1" sz="1350">
              <a:solidFill>
                <a:schemeClr val="dk1"/>
              </a:solidFill>
              <a:latin typeface="Roboto"/>
              <a:ea typeface="Roboto"/>
              <a:cs typeface="Roboto"/>
              <a:sym typeface="Roboto"/>
            </a:endParaRPr>
          </a:p>
        </p:txBody>
      </p:sp>
      <p:sp>
        <p:nvSpPr>
          <p:cNvPr id="501" name="Google Shape;501;p71"/>
          <p:cNvSpPr txBox="1"/>
          <p:nvPr>
            <p:ph type="title"/>
          </p:nvPr>
        </p:nvSpPr>
        <p:spPr>
          <a:xfrm>
            <a:off x="5375000" y="1170775"/>
            <a:ext cx="245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Entities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Demos de las Aplicaciones</a:t>
            </a:r>
            <a:endParaRPr/>
          </a:p>
        </p:txBody>
      </p:sp>
      <p:sp>
        <p:nvSpPr>
          <p:cNvPr id="104" name="Google Shape;104;p18"/>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Data</a:t>
            </a:r>
            <a:endParaRPr/>
          </a:p>
        </p:txBody>
      </p:sp>
      <p:pic>
        <p:nvPicPr>
          <p:cNvPr id="507" name="Google Shape;507;p72"/>
          <p:cNvPicPr preferRelativeResize="0"/>
          <p:nvPr/>
        </p:nvPicPr>
        <p:blipFill>
          <a:blip r:embed="rId3">
            <a:alphaModFix/>
          </a:blip>
          <a:stretch>
            <a:fillRect/>
          </a:stretch>
        </p:blipFill>
        <p:spPr>
          <a:xfrm>
            <a:off x="366250" y="953775"/>
            <a:ext cx="4099959" cy="4052799"/>
          </a:xfrm>
          <a:prstGeom prst="rect">
            <a:avLst/>
          </a:prstGeom>
          <a:noFill/>
          <a:ln>
            <a:noFill/>
          </a:ln>
        </p:spPr>
      </p:pic>
      <p:sp>
        <p:nvSpPr>
          <p:cNvPr id="508" name="Google Shape;508;p72"/>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509" name="Google Shape;509;p72"/>
          <p:cNvSpPr txBox="1"/>
          <p:nvPr/>
        </p:nvSpPr>
        <p:spPr>
          <a:xfrm>
            <a:off x="5375000" y="1837500"/>
            <a:ext cx="30000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900"/>
              </a:spcAft>
              <a:buNone/>
            </a:pPr>
            <a:r>
              <a:rPr i="1" lang="es" sz="1350">
                <a:solidFill>
                  <a:schemeClr val="dk1"/>
                </a:solidFill>
                <a:latin typeface="Roboto"/>
                <a:ea typeface="Roboto"/>
                <a:cs typeface="Roboto"/>
                <a:sym typeface="Roboto"/>
              </a:rPr>
              <a:t>An Abstract class predefines a base structure for other classes to utilize and adapt in their definitions.</a:t>
            </a:r>
            <a:endParaRPr i="1" sz="1350">
              <a:solidFill>
                <a:schemeClr val="dk1"/>
              </a:solidFill>
              <a:latin typeface="Roboto"/>
              <a:ea typeface="Roboto"/>
              <a:cs typeface="Roboto"/>
              <a:sym typeface="Roboto"/>
            </a:endParaRPr>
          </a:p>
        </p:txBody>
      </p:sp>
      <p:sp>
        <p:nvSpPr>
          <p:cNvPr id="510" name="Google Shape;510;p72"/>
          <p:cNvSpPr txBox="1"/>
          <p:nvPr>
            <p:ph type="title"/>
          </p:nvPr>
        </p:nvSpPr>
        <p:spPr>
          <a:xfrm>
            <a:off x="5375000" y="1170775"/>
            <a:ext cx="2857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Abstract Classes</a:t>
            </a:r>
            <a:endParaRPr/>
          </a:p>
        </p:txBody>
      </p:sp>
      <p:pic>
        <p:nvPicPr>
          <p:cNvPr id="511" name="Google Shape;511;p72"/>
          <p:cNvPicPr preferRelativeResize="0"/>
          <p:nvPr/>
        </p:nvPicPr>
        <p:blipFill>
          <a:blip r:embed="rId4">
            <a:alphaModFix/>
          </a:blip>
          <a:stretch>
            <a:fillRect/>
          </a:stretch>
        </p:blipFill>
        <p:spPr>
          <a:xfrm>
            <a:off x="5383159" y="2801825"/>
            <a:ext cx="2841200" cy="21309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Data</a:t>
            </a:r>
            <a:endParaRPr/>
          </a:p>
        </p:txBody>
      </p:sp>
      <p:pic>
        <p:nvPicPr>
          <p:cNvPr id="517" name="Google Shape;517;p73"/>
          <p:cNvPicPr preferRelativeResize="0"/>
          <p:nvPr/>
        </p:nvPicPr>
        <p:blipFill>
          <a:blip r:embed="rId3">
            <a:alphaModFix/>
          </a:blip>
          <a:stretch>
            <a:fillRect/>
          </a:stretch>
        </p:blipFill>
        <p:spPr>
          <a:xfrm>
            <a:off x="366250" y="953775"/>
            <a:ext cx="4099959" cy="4052799"/>
          </a:xfrm>
          <a:prstGeom prst="rect">
            <a:avLst/>
          </a:prstGeom>
          <a:noFill/>
          <a:ln>
            <a:noFill/>
          </a:ln>
        </p:spPr>
      </p:pic>
      <p:sp>
        <p:nvSpPr>
          <p:cNvPr id="518" name="Google Shape;518;p73"/>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519" name="Google Shape;519;p73"/>
          <p:cNvSpPr txBox="1"/>
          <p:nvPr/>
        </p:nvSpPr>
        <p:spPr>
          <a:xfrm>
            <a:off x="5375000" y="1837500"/>
            <a:ext cx="3000000" cy="217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i="1" lang="es" sz="1350">
                <a:solidFill>
                  <a:schemeClr val="dk1"/>
                </a:solidFill>
                <a:latin typeface="Roboto"/>
                <a:ea typeface="Roboto"/>
                <a:cs typeface="Roboto"/>
                <a:sym typeface="Roboto"/>
              </a:rPr>
              <a:t>At the very least, a repository should have the following capabilities:</a:t>
            </a:r>
            <a:endParaRPr i="1" sz="1350">
              <a:solidFill>
                <a:schemeClr val="dk1"/>
              </a:solidFill>
              <a:latin typeface="Roboto"/>
              <a:ea typeface="Roboto"/>
              <a:cs typeface="Roboto"/>
              <a:sym typeface="Roboto"/>
            </a:endParaRPr>
          </a:p>
          <a:p>
            <a:pPr indent="0" lvl="0" marL="0" rtl="0" algn="l">
              <a:lnSpc>
                <a:spcPct val="115000"/>
              </a:lnSpc>
              <a:spcBef>
                <a:spcPts val="900"/>
              </a:spcBef>
              <a:spcAft>
                <a:spcPts val="0"/>
              </a:spcAft>
              <a:buNone/>
            </a:pPr>
            <a:r>
              <a:t/>
            </a:r>
            <a:endParaRPr i="1" sz="1350">
              <a:solidFill>
                <a:schemeClr val="dk1"/>
              </a:solidFill>
              <a:latin typeface="Roboto"/>
              <a:ea typeface="Roboto"/>
              <a:cs typeface="Roboto"/>
              <a:sym typeface="Roboto"/>
            </a:endParaRPr>
          </a:p>
          <a:p>
            <a:pPr indent="-314325" lvl="0" marL="457200" rtl="0" algn="l">
              <a:lnSpc>
                <a:spcPct val="115000"/>
              </a:lnSpc>
              <a:spcBef>
                <a:spcPts val="900"/>
              </a:spcBef>
              <a:spcAft>
                <a:spcPts val="0"/>
              </a:spcAft>
              <a:buClr>
                <a:schemeClr val="dk1"/>
              </a:buClr>
              <a:buSzPts val="1350"/>
              <a:buFont typeface="Roboto"/>
              <a:buChar char="●"/>
            </a:pPr>
            <a:r>
              <a:rPr i="1" lang="es" sz="1350">
                <a:solidFill>
                  <a:schemeClr val="dk1"/>
                </a:solidFill>
                <a:latin typeface="Roboto"/>
                <a:ea typeface="Roboto"/>
                <a:cs typeface="Roboto"/>
                <a:sym typeface="Roboto"/>
              </a:rPr>
              <a:t>Capability to save an entity</a:t>
            </a:r>
            <a:endParaRPr i="1" sz="1350">
              <a:solidFill>
                <a:schemeClr val="dk1"/>
              </a:solidFill>
              <a:latin typeface="Roboto"/>
              <a:ea typeface="Roboto"/>
              <a:cs typeface="Roboto"/>
              <a:sym typeface="Roboto"/>
            </a:endParaRPr>
          </a:p>
          <a:p>
            <a:pPr indent="-314325" lvl="0" marL="457200" rtl="0" algn="l">
              <a:lnSpc>
                <a:spcPct val="115000"/>
              </a:lnSpc>
              <a:spcBef>
                <a:spcPts val="0"/>
              </a:spcBef>
              <a:spcAft>
                <a:spcPts val="0"/>
              </a:spcAft>
              <a:buClr>
                <a:schemeClr val="dk1"/>
              </a:buClr>
              <a:buSzPts val="1350"/>
              <a:buFont typeface="Roboto"/>
              <a:buChar char="●"/>
            </a:pPr>
            <a:r>
              <a:rPr i="1" lang="es" sz="1350">
                <a:solidFill>
                  <a:schemeClr val="dk1"/>
                </a:solidFill>
                <a:latin typeface="Roboto"/>
                <a:ea typeface="Roboto"/>
                <a:cs typeface="Roboto"/>
                <a:sym typeface="Roboto"/>
              </a:rPr>
              <a:t>Capability to retrieve an entity</a:t>
            </a:r>
            <a:endParaRPr i="1" sz="1350">
              <a:solidFill>
                <a:schemeClr val="dk1"/>
              </a:solidFill>
              <a:latin typeface="Roboto"/>
              <a:ea typeface="Roboto"/>
              <a:cs typeface="Roboto"/>
              <a:sym typeface="Roboto"/>
            </a:endParaRPr>
          </a:p>
          <a:p>
            <a:pPr indent="-314325" lvl="0" marL="457200" rtl="0" algn="l">
              <a:lnSpc>
                <a:spcPct val="115000"/>
              </a:lnSpc>
              <a:spcBef>
                <a:spcPts val="0"/>
              </a:spcBef>
              <a:spcAft>
                <a:spcPts val="0"/>
              </a:spcAft>
              <a:buClr>
                <a:schemeClr val="dk1"/>
              </a:buClr>
              <a:buSzPts val="1350"/>
              <a:buFont typeface="Roboto"/>
              <a:buChar char="●"/>
            </a:pPr>
            <a:r>
              <a:rPr i="1" lang="es" sz="1350">
                <a:solidFill>
                  <a:schemeClr val="dk1"/>
                </a:solidFill>
                <a:latin typeface="Roboto"/>
                <a:ea typeface="Roboto"/>
                <a:cs typeface="Roboto"/>
                <a:sym typeface="Roboto"/>
              </a:rPr>
              <a:t>Capability to delete an entity</a:t>
            </a:r>
            <a:endParaRPr i="1" sz="1350">
              <a:solidFill>
                <a:schemeClr val="dk1"/>
              </a:solidFill>
              <a:latin typeface="Roboto"/>
              <a:ea typeface="Roboto"/>
              <a:cs typeface="Roboto"/>
              <a:sym typeface="Roboto"/>
            </a:endParaRPr>
          </a:p>
          <a:p>
            <a:pPr indent="0" lvl="0" marL="0" rtl="0" algn="l">
              <a:lnSpc>
                <a:spcPct val="115000"/>
              </a:lnSpc>
              <a:spcBef>
                <a:spcPts val="900"/>
              </a:spcBef>
              <a:spcAft>
                <a:spcPts val="900"/>
              </a:spcAft>
              <a:buNone/>
            </a:pPr>
            <a:r>
              <a:t/>
            </a:r>
            <a:endParaRPr i="1" sz="1350">
              <a:solidFill>
                <a:schemeClr val="dk1"/>
              </a:solidFill>
              <a:latin typeface="Roboto"/>
              <a:ea typeface="Roboto"/>
              <a:cs typeface="Roboto"/>
              <a:sym typeface="Roboto"/>
            </a:endParaRPr>
          </a:p>
        </p:txBody>
      </p:sp>
      <p:sp>
        <p:nvSpPr>
          <p:cNvPr id="520" name="Google Shape;520;p73"/>
          <p:cNvSpPr txBox="1"/>
          <p:nvPr>
            <p:ph type="title"/>
          </p:nvPr>
        </p:nvSpPr>
        <p:spPr>
          <a:xfrm>
            <a:off x="5375000" y="1170775"/>
            <a:ext cx="2857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Repositories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Data</a:t>
            </a:r>
            <a:endParaRPr/>
          </a:p>
        </p:txBody>
      </p:sp>
      <p:pic>
        <p:nvPicPr>
          <p:cNvPr id="526" name="Google Shape;526;p74"/>
          <p:cNvPicPr preferRelativeResize="0"/>
          <p:nvPr/>
        </p:nvPicPr>
        <p:blipFill>
          <a:blip r:embed="rId3">
            <a:alphaModFix/>
          </a:blip>
          <a:stretch>
            <a:fillRect/>
          </a:stretch>
        </p:blipFill>
        <p:spPr>
          <a:xfrm>
            <a:off x="366250" y="953775"/>
            <a:ext cx="4099959" cy="4052799"/>
          </a:xfrm>
          <a:prstGeom prst="rect">
            <a:avLst/>
          </a:prstGeom>
          <a:noFill/>
          <a:ln>
            <a:noFill/>
          </a:ln>
        </p:spPr>
      </p:pic>
      <p:sp>
        <p:nvSpPr>
          <p:cNvPr id="527" name="Google Shape;527;p74"/>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528" name="Google Shape;528;p74"/>
          <p:cNvSpPr txBox="1"/>
          <p:nvPr/>
        </p:nvSpPr>
        <p:spPr>
          <a:xfrm>
            <a:off x="5375000" y="1837500"/>
            <a:ext cx="3000000" cy="194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i="1" lang="es" sz="1350">
                <a:solidFill>
                  <a:schemeClr val="dk1"/>
                </a:solidFill>
                <a:latin typeface="Roboto"/>
                <a:ea typeface="Roboto"/>
                <a:cs typeface="Roboto"/>
                <a:sym typeface="Roboto"/>
              </a:rPr>
              <a:t>Services are stateless objects that contain logic which cannot reasonably put on an entity or value object. These could be a complex calculation that needs input from multiple domain objects for example.</a:t>
            </a:r>
            <a:endParaRPr i="1" sz="1350">
              <a:solidFill>
                <a:schemeClr val="dk1"/>
              </a:solidFill>
              <a:latin typeface="Roboto"/>
              <a:ea typeface="Roboto"/>
              <a:cs typeface="Roboto"/>
              <a:sym typeface="Roboto"/>
            </a:endParaRPr>
          </a:p>
          <a:p>
            <a:pPr indent="0" lvl="0" marL="0" rtl="0" algn="l">
              <a:lnSpc>
                <a:spcPct val="115000"/>
              </a:lnSpc>
              <a:spcBef>
                <a:spcPts val="900"/>
              </a:spcBef>
              <a:spcAft>
                <a:spcPts val="900"/>
              </a:spcAft>
              <a:buNone/>
            </a:pPr>
            <a:r>
              <a:t/>
            </a:r>
            <a:endParaRPr i="1" sz="1350">
              <a:solidFill>
                <a:schemeClr val="dk1"/>
              </a:solidFill>
              <a:latin typeface="Roboto"/>
              <a:ea typeface="Roboto"/>
              <a:cs typeface="Roboto"/>
              <a:sym typeface="Roboto"/>
            </a:endParaRPr>
          </a:p>
        </p:txBody>
      </p:sp>
      <p:sp>
        <p:nvSpPr>
          <p:cNvPr id="529" name="Google Shape;529;p74"/>
          <p:cNvSpPr txBox="1"/>
          <p:nvPr>
            <p:ph type="title"/>
          </p:nvPr>
        </p:nvSpPr>
        <p:spPr>
          <a:xfrm>
            <a:off x="5375000" y="1170775"/>
            <a:ext cx="2857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Service</a:t>
            </a:r>
            <a:endParaRPr/>
          </a:p>
        </p:txBody>
      </p:sp>
      <p:pic>
        <p:nvPicPr>
          <p:cNvPr id="530" name="Google Shape;530;p74"/>
          <p:cNvPicPr preferRelativeResize="0"/>
          <p:nvPr/>
        </p:nvPicPr>
        <p:blipFill>
          <a:blip r:embed="rId4">
            <a:alphaModFix/>
          </a:blip>
          <a:stretch>
            <a:fillRect/>
          </a:stretch>
        </p:blipFill>
        <p:spPr>
          <a:xfrm>
            <a:off x="6049013" y="3508575"/>
            <a:ext cx="1509475" cy="14540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Development Tools</a:t>
            </a:r>
            <a:endParaRPr/>
          </a:p>
        </p:txBody>
      </p:sp>
      <p:sp>
        <p:nvSpPr>
          <p:cNvPr id="536" name="Google Shape;536;p75"/>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Development tools</a:t>
            </a:r>
            <a:endParaRPr/>
          </a:p>
        </p:txBody>
      </p:sp>
      <p:sp>
        <p:nvSpPr>
          <p:cNvPr id="542" name="Google Shape;542;p76"/>
          <p:cNvSpPr txBox="1"/>
          <p:nvPr>
            <p:ph idx="1" type="body"/>
          </p:nvPr>
        </p:nvSpPr>
        <p:spPr>
          <a:xfrm>
            <a:off x="311700" y="1152475"/>
            <a:ext cx="8520600" cy="37131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es" u="sng">
                <a:solidFill>
                  <a:schemeClr val="hlink"/>
                </a:solidFill>
                <a:hlinkClick r:id="rId3"/>
              </a:rPr>
              <a:t>Awesome Flutter Snippets for VSCode</a:t>
            </a:r>
            <a:endParaRPr/>
          </a:p>
          <a:p>
            <a:pPr indent="0" lvl="0" marL="0" rtl="0" algn="l">
              <a:spcBef>
                <a:spcPts val="1200"/>
              </a:spcBef>
              <a:spcAft>
                <a:spcPts val="0"/>
              </a:spcAft>
              <a:buNone/>
            </a:pPr>
            <a:r>
              <a:rPr lang="es"/>
              <a:t>Awesome Flutter Snippets is a collection of commonly used Flutter classes and methods. It increases your speed of development by eliminating most of the boilerplate code associated with creating a widget. Widgets such as StreamBuilder and SingleChildScrollView can be created by typing the shortcut streamBldr and singleChildSV respectively.</a:t>
            </a:r>
            <a:endParaRPr/>
          </a:p>
          <a:p>
            <a:pPr indent="0" lvl="0" marL="0" rtl="0" algn="l">
              <a:spcBef>
                <a:spcPts val="1200"/>
              </a:spcBef>
              <a:spcAft>
                <a:spcPts val="0"/>
              </a:spcAft>
              <a:buNone/>
            </a:pPr>
            <a:r>
              <a:rPr lang="es" u="sng">
                <a:solidFill>
                  <a:schemeClr val="hlink"/>
                </a:solidFill>
                <a:hlinkClick r:id="rId4"/>
              </a:rPr>
              <a:t>Git Graph for VSCode</a:t>
            </a:r>
            <a:endParaRPr/>
          </a:p>
          <a:p>
            <a:pPr indent="0" lvl="0" marL="0" rtl="0" algn="l">
              <a:spcBef>
                <a:spcPts val="1200"/>
              </a:spcBef>
              <a:spcAft>
                <a:spcPts val="0"/>
              </a:spcAft>
              <a:buNone/>
            </a:pPr>
            <a:r>
              <a:rPr lang="es"/>
              <a:t>View a Git Graph of your repository, and easily perform Git actions from the graph. Configurable to look the way you want!</a:t>
            </a:r>
            <a:endParaRPr/>
          </a:p>
          <a:p>
            <a:pPr indent="0" lvl="0" marL="0" rtl="0" algn="l">
              <a:spcBef>
                <a:spcPts val="1200"/>
              </a:spcBef>
              <a:spcAft>
                <a:spcPts val="0"/>
              </a:spcAft>
              <a:buNone/>
            </a:pPr>
            <a:r>
              <a:rPr lang="es" u="sng">
                <a:solidFill>
                  <a:schemeClr val="hlink"/>
                </a:solidFill>
                <a:hlinkClick r:id="rId5"/>
              </a:rPr>
              <a:t>GitLens — Supercharge Git for VSCode</a:t>
            </a:r>
            <a:endParaRPr/>
          </a:p>
          <a:p>
            <a:pPr indent="0" lvl="0" marL="0" rtl="0" algn="l">
              <a:spcBef>
                <a:spcPts val="1200"/>
              </a:spcBef>
              <a:spcAft>
                <a:spcPts val="0"/>
              </a:spcAft>
              <a:buNone/>
            </a:pPr>
            <a:r>
              <a:rPr lang="es"/>
              <a:t>GitLens supercharges your Git experience in VS Code. Maintaining focus is critical, extra time spent context switching or missing context disrupts your flow. GitLens is the ultimate tool for making Git work for you, designed to improve focus, productivity, and collaboration with a powerful set of tools to help you and your team better understand, write, and review code.</a:t>
            </a:r>
            <a:endParaRPr/>
          </a:p>
          <a:p>
            <a:pPr indent="0" lvl="0" marL="0" rtl="0" algn="l">
              <a:spcBef>
                <a:spcPts val="1200"/>
              </a:spcBef>
              <a:spcAft>
                <a:spcPts val="0"/>
              </a:spcAft>
              <a:buNone/>
            </a:pPr>
            <a:r>
              <a:rPr lang="es" u="sng">
                <a:solidFill>
                  <a:schemeClr val="hlink"/>
                </a:solidFill>
                <a:hlinkClick r:id="rId6"/>
              </a:rPr>
              <a:t>Image preview for VSCode</a:t>
            </a:r>
            <a:endParaRPr/>
          </a:p>
          <a:p>
            <a:pPr indent="0" lvl="0" marL="0" rtl="0" algn="l">
              <a:spcBef>
                <a:spcPts val="1200"/>
              </a:spcBef>
              <a:spcAft>
                <a:spcPts val="1200"/>
              </a:spcAft>
              <a:buNone/>
            </a:pPr>
            <a:r>
              <a:rPr lang="es"/>
              <a:t>Shows image preview in the gutter and on hover</a:t>
            </a:r>
            <a:endParaRPr/>
          </a:p>
        </p:txBody>
      </p:sp>
      <p:sp>
        <p:nvSpPr>
          <p:cNvPr id="543" name="Google Shape;543;p76"/>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Development tools</a:t>
            </a:r>
            <a:endParaRPr/>
          </a:p>
        </p:txBody>
      </p:sp>
      <p:sp>
        <p:nvSpPr>
          <p:cNvPr id="549" name="Google Shape;549;p77"/>
          <p:cNvSpPr txBox="1"/>
          <p:nvPr>
            <p:ph idx="1" type="body"/>
          </p:nvPr>
        </p:nvSpPr>
        <p:spPr>
          <a:xfrm>
            <a:off x="311700" y="1152475"/>
            <a:ext cx="8520600" cy="371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chemeClr val="hlink"/>
                </a:solidFill>
                <a:hlinkClick r:id="rId3"/>
              </a:rPr>
              <a:t>Material Icon Theme</a:t>
            </a:r>
            <a:endParaRPr/>
          </a:p>
          <a:p>
            <a:pPr indent="0" lvl="0" marL="0" rtl="0" algn="l">
              <a:spcBef>
                <a:spcPts val="1200"/>
              </a:spcBef>
              <a:spcAft>
                <a:spcPts val="0"/>
              </a:spcAft>
              <a:buNone/>
            </a:pPr>
            <a:r>
              <a:rPr lang="es"/>
              <a:t>Material Design Icons for Visual Studio Code</a:t>
            </a:r>
            <a:endParaRPr/>
          </a:p>
          <a:p>
            <a:pPr indent="0" lvl="0" marL="0" rtl="0" algn="l">
              <a:spcBef>
                <a:spcPts val="1200"/>
              </a:spcBef>
              <a:spcAft>
                <a:spcPts val="0"/>
              </a:spcAft>
              <a:buNone/>
            </a:pPr>
            <a:r>
              <a:rPr lang="es" u="sng">
                <a:solidFill>
                  <a:schemeClr val="hlink"/>
                </a:solidFill>
                <a:hlinkClick r:id="rId4"/>
              </a:rPr>
              <a:t>Pubspec assist</a:t>
            </a:r>
            <a:endParaRPr/>
          </a:p>
          <a:p>
            <a:pPr indent="0" lvl="0" marL="0" rtl="0" algn="l">
              <a:spcBef>
                <a:spcPts val="1200"/>
              </a:spcBef>
              <a:spcAft>
                <a:spcPts val="0"/>
              </a:spcAft>
              <a:buNone/>
            </a:pPr>
            <a:r>
              <a:rPr lang="es"/>
              <a:t>Easily add dependencies to your Dart / Flutter project.</a:t>
            </a:r>
            <a:endParaRPr/>
          </a:p>
          <a:p>
            <a:pPr indent="0" lvl="0" marL="0" rtl="0" algn="l">
              <a:spcBef>
                <a:spcPts val="1200"/>
              </a:spcBef>
              <a:spcAft>
                <a:spcPts val="0"/>
              </a:spcAft>
              <a:buNone/>
            </a:pPr>
            <a:r>
              <a:rPr lang="es" u="sng">
                <a:solidFill>
                  <a:schemeClr val="hlink"/>
                </a:solidFill>
                <a:hlinkClick r:id="rId5"/>
              </a:rPr>
              <a:t>bloc</a:t>
            </a:r>
            <a:endParaRPr/>
          </a:p>
          <a:p>
            <a:pPr indent="0" lvl="0" marL="0" rtl="0" algn="l">
              <a:spcBef>
                <a:spcPts val="1200"/>
              </a:spcBef>
              <a:spcAft>
                <a:spcPts val="1200"/>
              </a:spcAft>
              <a:buNone/>
            </a:pPr>
            <a:r>
              <a:rPr lang="es"/>
              <a:t>VSCode support for the Bloc Library and provides tools for effectively creating Blocs and Cubits for Flutter.</a:t>
            </a:r>
            <a:endParaRPr/>
          </a:p>
        </p:txBody>
      </p:sp>
      <p:sp>
        <p:nvSpPr>
          <p:cNvPr id="550" name="Google Shape;550;p77"/>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Development tools</a:t>
            </a:r>
            <a:endParaRPr/>
          </a:p>
        </p:txBody>
      </p:sp>
      <p:sp>
        <p:nvSpPr>
          <p:cNvPr id="556" name="Google Shape;556;p78"/>
          <p:cNvSpPr txBox="1"/>
          <p:nvPr>
            <p:ph idx="1" type="body"/>
          </p:nvPr>
        </p:nvSpPr>
        <p:spPr>
          <a:xfrm>
            <a:off x="311700" y="1152475"/>
            <a:ext cx="8520600" cy="371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chemeClr val="hlink"/>
                </a:solidFill>
                <a:hlinkClick r:id="rId3"/>
              </a:rPr>
              <a:t>Dart Barrel File Generator</a:t>
            </a:r>
            <a:endParaRPr/>
          </a:p>
          <a:p>
            <a:pPr indent="0" lvl="0" marL="0" rtl="0" algn="l">
              <a:spcBef>
                <a:spcPts val="1200"/>
              </a:spcBef>
              <a:spcAft>
                <a:spcPts val="0"/>
              </a:spcAft>
              <a:buNone/>
            </a:pPr>
            <a:r>
              <a:rPr lang="es"/>
              <a:t>VSCode extension that generate barrel files for folders containing dart files.</a:t>
            </a:r>
            <a:endParaRPr/>
          </a:p>
          <a:p>
            <a:pPr indent="0" lvl="0" marL="0" rtl="0" algn="l">
              <a:spcBef>
                <a:spcPts val="1200"/>
              </a:spcBef>
              <a:spcAft>
                <a:spcPts val="1200"/>
              </a:spcAft>
              <a:buNone/>
            </a:pPr>
            <a:r>
              <a:t/>
            </a:r>
            <a:endParaRPr/>
          </a:p>
        </p:txBody>
      </p:sp>
      <p:sp>
        <p:nvSpPr>
          <p:cNvPr id="557" name="Google Shape;557;p78"/>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Editor Settings</a:t>
            </a:r>
            <a:endParaRPr/>
          </a:p>
        </p:txBody>
      </p:sp>
      <p:pic>
        <p:nvPicPr>
          <p:cNvPr id="563" name="Google Shape;563;p79"/>
          <p:cNvPicPr preferRelativeResize="0"/>
          <p:nvPr/>
        </p:nvPicPr>
        <p:blipFill>
          <a:blip r:embed="rId3">
            <a:alphaModFix/>
          </a:blip>
          <a:stretch>
            <a:fillRect/>
          </a:stretch>
        </p:blipFill>
        <p:spPr>
          <a:xfrm>
            <a:off x="353950" y="1076300"/>
            <a:ext cx="8436100" cy="3636550"/>
          </a:xfrm>
          <a:prstGeom prst="rect">
            <a:avLst/>
          </a:prstGeom>
          <a:noFill/>
          <a:ln>
            <a:noFill/>
          </a:ln>
        </p:spPr>
      </p:pic>
      <p:sp>
        <p:nvSpPr>
          <p:cNvPr id="564" name="Google Shape;564;p79"/>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Editor Settings</a:t>
            </a:r>
            <a:endParaRPr/>
          </a:p>
        </p:txBody>
      </p:sp>
      <p:pic>
        <p:nvPicPr>
          <p:cNvPr id="570" name="Google Shape;570;p80"/>
          <p:cNvPicPr preferRelativeResize="0"/>
          <p:nvPr/>
        </p:nvPicPr>
        <p:blipFill>
          <a:blip r:embed="rId3">
            <a:alphaModFix/>
          </a:blip>
          <a:stretch>
            <a:fillRect/>
          </a:stretch>
        </p:blipFill>
        <p:spPr>
          <a:xfrm>
            <a:off x="152400" y="1313500"/>
            <a:ext cx="8839200" cy="3055526"/>
          </a:xfrm>
          <a:prstGeom prst="rect">
            <a:avLst/>
          </a:prstGeom>
          <a:noFill/>
          <a:ln>
            <a:noFill/>
          </a:ln>
        </p:spPr>
      </p:pic>
      <p:sp>
        <p:nvSpPr>
          <p:cNvPr id="571" name="Google Shape;571;p80"/>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Editor </a:t>
            </a:r>
            <a:endParaRPr/>
          </a:p>
          <a:p>
            <a:pPr indent="0" lvl="0" marL="0" rtl="0" algn="l">
              <a:spcBef>
                <a:spcPts val="0"/>
              </a:spcBef>
              <a:spcAft>
                <a:spcPts val="0"/>
              </a:spcAft>
              <a:buNone/>
            </a:pPr>
            <a:r>
              <a:rPr lang="es"/>
              <a:t>Settings</a:t>
            </a:r>
            <a:endParaRPr/>
          </a:p>
        </p:txBody>
      </p:sp>
      <p:sp>
        <p:nvSpPr>
          <p:cNvPr id="577" name="Google Shape;577;p81"/>
          <p:cNvSpPr txBox="1"/>
          <p:nvPr/>
        </p:nvSpPr>
        <p:spPr>
          <a:xfrm>
            <a:off x="2329825" y="170550"/>
            <a:ext cx="6675900" cy="480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s" sz="1200">
                <a:solidFill>
                  <a:srgbClr val="66D9EF"/>
                </a:solidFill>
                <a:highlight>
                  <a:srgbClr val="1F1F1F"/>
                </a:highlight>
                <a:latin typeface="Courier New"/>
                <a:ea typeface="Courier New"/>
                <a:cs typeface="Courier New"/>
                <a:sym typeface="Courier New"/>
              </a:rPr>
              <a:t>"[dart]"</a:t>
            </a:r>
            <a:r>
              <a:rPr lang="es" sz="1200">
                <a:solidFill>
                  <a:srgbClr val="DDDDDD"/>
                </a:solidFill>
                <a:highlight>
                  <a:srgbClr val="1F1F1F"/>
                </a:highlight>
                <a:latin typeface="Courier New"/>
                <a:ea typeface="Courier New"/>
                <a:cs typeface="Courier New"/>
                <a:sym typeface="Courier New"/>
              </a:rPr>
              <a:t>: {</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"editor.formatOnSave"</a:t>
            </a:r>
            <a:r>
              <a:rPr lang="es" sz="1200">
                <a:solidFill>
                  <a:srgbClr val="DDDDDD"/>
                </a:solidFill>
                <a:highlight>
                  <a:srgbClr val="1F1F1F"/>
                </a:highlight>
                <a:latin typeface="Courier New"/>
                <a:ea typeface="Courier New"/>
                <a:cs typeface="Courier New"/>
                <a:sym typeface="Courier New"/>
              </a:rPr>
              <a:t>: </a:t>
            </a:r>
            <a:r>
              <a:rPr lang="es" sz="1200">
                <a:solidFill>
                  <a:srgbClr val="AE81FF"/>
                </a:solidFill>
                <a:highlight>
                  <a:srgbClr val="1F1F1F"/>
                </a:highlight>
                <a:latin typeface="Courier New"/>
                <a:ea typeface="Courier New"/>
                <a:cs typeface="Courier New"/>
                <a:sym typeface="Courier New"/>
              </a:rPr>
              <a:t>true</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"editor.formatOnType"</a:t>
            </a:r>
            <a:r>
              <a:rPr lang="es" sz="1200">
                <a:solidFill>
                  <a:srgbClr val="DDDDDD"/>
                </a:solidFill>
                <a:highlight>
                  <a:srgbClr val="1F1F1F"/>
                </a:highlight>
                <a:latin typeface="Courier New"/>
                <a:ea typeface="Courier New"/>
                <a:cs typeface="Courier New"/>
                <a:sym typeface="Courier New"/>
              </a:rPr>
              <a:t>: </a:t>
            </a:r>
            <a:r>
              <a:rPr lang="es" sz="1200">
                <a:solidFill>
                  <a:srgbClr val="AE81FF"/>
                </a:solidFill>
                <a:highlight>
                  <a:srgbClr val="1F1F1F"/>
                </a:highlight>
                <a:latin typeface="Courier New"/>
                <a:ea typeface="Courier New"/>
                <a:cs typeface="Courier New"/>
                <a:sym typeface="Courier New"/>
              </a:rPr>
              <a:t>false</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"editor.rulers"</a:t>
            </a:r>
            <a:r>
              <a:rPr lang="es" sz="1200">
                <a:solidFill>
                  <a:srgbClr val="DDDDDD"/>
                </a:solidFill>
                <a:highlight>
                  <a:srgbClr val="1F1F1F"/>
                </a:highlight>
                <a:latin typeface="Courier New"/>
                <a:ea typeface="Courier New"/>
                <a:cs typeface="Courier New"/>
                <a:sym typeface="Courier New"/>
              </a:rPr>
              <a:t>: [</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lang="es" sz="1200">
                <a:solidFill>
                  <a:srgbClr val="AE81FF"/>
                </a:solidFill>
                <a:highlight>
                  <a:srgbClr val="1F1F1F"/>
                </a:highlight>
                <a:latin typeface="Courier New"/>
                <a:ea typeface="Courier New"/>
                <a:cs typeface="Courier New"/>
                <a:sym typeface="Courier New"/>
              </a:rPr>
              <a:t>80</a:t>
            </a:r>
            <a:endParaRPr sz="1200">
              <a:solidFill>
                <a:srgbClr val="AE81FF"/>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"editor.selectionHighlight"</a:t>
            </a:r>
            <a:r>
              <a:rPr lang="es" sz="1200">
                <a:solidFill>
                  <a:srgbClr val="DDDDDD"/>
                </a:solidFill>
                <a:highlight>
                  <a:srgbClr val="1F1F1F"/>
                </a:highlight>
                <a:latin typeface="Courier New"/>
                <a:ea typeface="Courier New"/>
                <a:cs typeface="Courier New"/>
                <a:sym typeface="Courier New"/>
              </a:rPr>
              <a:t>: </a:t>
            </a:r>
            <a:r>
              <a:rPr lang="es" sz="1200">
                <a:solidFill>
                  <a:srgbClr val="AE81FF"/>
                </a:solidFill>
                <a:highlight>
                  <a:srgbClr val="1F1F1F"/>
                </a:highlight>
                <a:latin typeface="Courier New"/>
                <a:ea typeface="Courier New"/>
                <a:cs typeface="Courier New"/>
                <a:sym typeface="Courier New"/>
              </a:rPr>
              <a:t>false</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"editor.suggest.snippetsPreventQuickSuggestions"</a:t>
            </a:r>
            <a:r>
              <a:rPr lang="es" sz="1200">
                <a:solidFill>
                  <a:srgbClr val="DDDDDD"/>
                </a:solidFill>
                <a:highlight>
                  <a:srgbClr val="1F1F1F"/>
                </a:highlight>
                <a:latin typeface="Courier New"/>
                <a:ea typeface="Courier New"/>
                <a:cs typeface="Courier New"/>
                <a:sym typeface="Courier New"/>
              </a:rPr>
              <a:t>: </a:t>
            </a:r>
            <a:r>
              <a:rPr lang="es" sz="1200">
                <a:solidFill>
                  <a:srgbClr val="AE81FF"/>
                </a:solidFill>
                <a:highlight>
                  <a:srgbClr val="1F1F1F"/>
                </a:highlight>
                <a:latin typeface="Courier New"/>
                <a:ea typeface="Courier New"/>
                <a:cs typeface="Courier New"/>
                <a:sym typeface="Courier New"/>
              </a:rPr>
              <a:t>false</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"editor.suggestSelection"</a:t>
            </a:r>
            <a:r>
              <a:rPr lang="es" sz="1200">
                <a:solidFill>
                  <a:srgbClr val="DDDDDD"/>
                </a:solidFill>
                <a:highlight>
                  <a:srgbClr val="1F1F1F"/>
                </a:highlight>
                <a:latin typeface="Courier New"/>
                <a:ea typeface="Courier New"/>
                <a:cs typeface="Courier New"/>
                <a:sym typeface="Courier New"/>
              </a:rPr>
              <a:t>: </a:t>
            </a:r>
            <a:r>
              <a:rPr lang="es" sz="1200">
                <a:solidFill>
                  <a:srgbClr val="CFCFC2"/>
                </a:solidFill>
                <a:highlight>
                  <a:srgbClr val="1F1F1F"/>
                </a:highlight>
                <a:latin typeface="Courier New"/>
                <a:ea typeface="Courier New"/>
                <a:cs typeface="Courier New"/>
                <a:sym typeface="Courier New"/>
              </a:rPr>
              <a:t>"first"</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"editor.tabCompletion"</a:t>
            </a:r>
            <a:r>
              <a:rPr lang="es" sz="1200">
                <a:solidFill>
                  <a:srgbClr val="DDDDDD"/>
                </a:solidFill>
                <a:highlight>
                  <a:srgbClr val="1F1F1F"/>
                </a:highlight>
                <a:latin typeface="Courier New"/>
                <a:ea typeface="Courier New"/>
                <a:cs typeface="Courier New"/>
                <a:sym typeface="Courier New"/>
              </a:rPr>
              <a:t>: </a:t>
            </a:r>
            <a:r>
              <a:rPr lang="es" sz="1200">
                <a:solidFill>
                  <a:srgbClr val="CFCFC2"/>
                </a:solidFill>
                <a:highlight>
                  <a:srgbClr val="1F1F1F"/>
                </a:highlight>
                <a:latin typeface="Courier New"/>
                <a:ea typeface="Courier New"/>
                <a:cs typeface="Courier New"/>
                <a:sym typeface="Courier New"/>
              </a:rPr>
              <a:t>"onlySnippets"</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"editor.wordBasedSuggestions"</a:t>
            </a:r>
            <a:r>
              <a:rPr lang="es" sz="1200">
                <a:solidFill>
                  <a:srgbClr val="DDDDDD"/>
                </a:solidFill>
                <a:highlight>
                  <a:srgbClr val="1F1F1F"/>
                </a:highlight>
                <a:latin typeface="Courier New"/>
                <a:ea typeface="Courier New"/>
                <a:cs typeface="Courier New"/>
                <a:sym typeface="Courier New"/>
              </a:rPr>
              <a:t>: </a:t>
            </a:r>
            <a:r>
              <a:rPr lang="es" sz="1200">
                <a:solidFill>
                  <a:srgbClr val="CFCFC2"/>
                </a:solidFill>
                <a:highlight>
                  <a:srgbClr val="1F1F1F"/>
                </a:highlight>
                <a:latin typeface="Courier New"/>
                <a:ea typeface="Courier New"/>
                <a:cs typeface="Courier New"/>
                <a:sym typeface="Courier New"/>
              </a:rPr>
              <a:t>"off"</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"editor.defaultFormatter"</a:t>
            </a:r>
            <a:r>
              <a:rPr lang="es" sz="1200">
                <a:solidFill>
                  <a:srgbClr val="DDDDDD"/>
                </a:solidFill>
                <a:highlight>
                  <a:srgbClr val="1F1F1F"/>
                </a:highlight>
                <a:latin typeface="Courier New"/>
                <a:ea typeface="Courier New"/>
                <a:cs typeface="Courier New"/>
                <a:sym typeface="Courier New"/>
              </a:rPr>
              <a:t>: </a:t>
            </a:r>
            <a:r>
              <a:rPr lang="es" sz="1200">
                <a:solidFill>
                  <a:srgbClr val="CFCFC2"/>
                </a:solidFill>
                <a:highlight>
                  <a:srgbClr val="1F1F1F"/>
                </a:highlight>
                <a:latin typeface="Courier New"/>
                <a:ea typeface="Courier New"/>
                <a:cs typeface="Courier New"/>
                <a:sym typeface="Courier New"/>
              </a:rPr>
              <a:t>"Dart-Code.dart-code"</a:t>
            </a:r>
            <a:endParaRPr sz="1200">
              <a:solidFill>
                <a:srgbClr val="CFCFC2"/>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"editor.codeActionsOnSave"</a:t>
            </a:r>
            <a:r>
              <a:rPr lang="es" sz="1200">
                <a:solidFill>
                  <a:srgbClr val="DDDDDD"/>
                </a:solidFill>
                <a:highlight>
                  <a:srgbClr val="1F1F1F"/>
                </a:highlight>
                <a:latin typeface="Courier New"/>
                <a:ea typeface="Courier New"/>
                <a:cs typeface="Courier New"/>
                <a:sym typeface="Courier New"/>
              </a:rPr>
              <a:t>: {</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"source.organizeImports"</a:t>
            </a:r>
            <a:r>
              <a:rPr lang="es" sz="1200">
                <a:solidFill>
                  <a:srgbClr val="DDDDDD"/>
                </a:solidFill>
                <a:highlight>
                  <a:srgbClr val="1F1F1F"/>
                </a:highlight>
                <a:latin typeface="Courier New"/>
                <a:ea typeface="Courier New"/>
                <a:cs typeface="Courier New"/>
                <a:sym typeface="Courier New"/>
              </a:rPr>
              <a:t>: </a:t>
            </a:r>
            <a:r>
              <a:rPr lang="es" sz="1200">
                <a:solidFill>
                  <a:srgbClr val="CFCFC2"/>
                </a:solidFill>
                <a:highlight>
                  <a:srgbClr val="1F1F1F"/>
                </a:highlight>
                <a:latin typeface="Courier New"/>
                <a:ea typeface="Courier New"/>
                <a:cs typeface="Courier New"/>
                <a:sym typeface="Courier New"/>
              </a:rPr>
              <a:t>"explicit"</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"source.fixAll"</a:t>
            </a:r>
            <a:r>
              <a:rPr lang="es" sz="1200">
                <a:solidFill>
                  <a:srgbClr val="DDDDDD"/>
                </a:solidFill>
                <a:highlight>
                  <a:srgbClr val="1F1F1F"/>
                </a:highlight>
                <a:latin typeface="Courier New"/>
                <a:ea typeface="Courier New"/>
                <a:cs typeface="Courier New"/>
                <a:sym typeface="Courier New"/>
              </a:rPr>
              <a:t>: </a:t>
            </a:r>
            <a:r>
              <a:rPr lang="es" sz="1200">
                <a:solidFill>
                  <a:srgbClr val="CFCFC2"/>
                </a:solidFill>
                <a:highlight>
                  <a:srgbClr val="1F1F1F"/>
                </a:highlight>
                <a:latin typeface="Courier New"/>
                <a:ea typeface="Courier New"/>
                <a:cs typeface="Courier New"/>
                <a:sym typeface="Courier New"/>
              </a:rPr>
              <a:t>"explicit"</a:t>
            </a:r>
            <a:endParaRPr sz="1200">
              <a:solidFill>
                <a:srgbClr val="CFCFC2"/>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endParaRPr sz="1200">
              <a:solidFill>
                <a:srgbClr val="DDDDDD"/>
              </a:solidFill>
              <a:highlight>
                <a:srgbClr val="1F1F1F"/>
              </a:highlight>
              <a:latin typeface="Courier New"/>
              <a:ea typeface="Courier New"/>
              <a:cs typeface="Courier New"/>
              <a:sym typeface="Courier New"/>
            </a:endParaRPr>
          </a:p>
        </p:txBody>
      </p:sp>
      <p:sp>
        <p:nvSpPr>
          <p:cNvPr id="578" name="Google Shape;578;p81"/>
          <p:cNvSpPr txBox="1"/>
          <p:nvPr>
            <p:ph type="title"/>
          </p:nvPr>
        </p:nvSpPr>
        <p:spPr>
          <a:xfrm>
            <a:off x="6915900" y="4400250"/>
            <a:ext cx="2009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1C232"/>
                </a:solidFill>
              </a:rPr>
              <a:t>settings.json</a:t>
            </a:r>
            <a:endParaRPr>
              <a:solidFill>
                <a:srgbClr val="F1C232"/>
              </a:solidFill>
            </a:endParaRPr>
          </a:p>
        </p:txBody>
      </p:sp>
      <p:sp>
        <p:nvSpPr>
          <p:cNvPr id="579" name="Google Shape;579;p81"/>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580" name="Google Shape;580;p81"/>
          <p:cNvSpPr txBox="1"/>
          <p:nvPr>
            <p:ph type="title"/>
          </p:nvPr>
        </p:nvSpPr>
        <p:spPr>
          <a:xfrm>
            <a:off x="203575" y="4166500"/>
            <a:ext cx="2175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1C232"/>
                </a:solidFill>
              </a:rPr>
              <a:t>CMD+Shift+P</a:t>
            </a:r>
            <a:endParaRPr>
              <a:solidFill>
                <a:srgbClr val="F1C23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Proyecto 1: App de Geolocalización con Google Maps</a:t>
            </a:r>
            <a:endParaRPr/>
          </a:p>
        </p:txBody>
      </p:sp>
      <p:pic>
        <p:nvPicPr>
          <p:cNvPr id="110" name="Google Shape;110;p19"/>
          <p:cNvPicPr preferRelativeResize="0"/>
          <p:nvPr/>
        </p:nvPicPr>
        <p:blipFill>
          <a:blip r:embed="rId3">
            <a:alphaModFix/>
          </a:blip>
          <a:stretch>
            <a:fillRect/>
          </a:stretch>
        </p:blipFill>
        <p:spPr>
          <a:xfrm>
            <a:off x="1654774" y="1152475"/>
            <a:ext cx="1974259" cy="3821125"/>
          </a:xfrm>
          <a:prstGeom prst="rect">
            <a:avLst/>
          </a:prstGeom>
          <a:noFill/>
          <a:ln>
            <a:noFill/>
          </a:ln>
        </p:spPr>
      </p:pic>
      <p:pic>
        <p:nvPicPr>
          <p:cNvPr id="111" name="Google Shape;111;p19"/>
          <p:cNvPicPr preferRelativeResize="0"/>
          <p:nvPr/>
        </p:nvPicPr>
        <p:blipFill>
          <a:blip r:embed="rId4">
            <a:alphaModFix/>
          </a:blip>
          <a:stretch>
            <a:fillRect/>
          </a:stretch>
        </p:blipFill>
        <p:spPr>
          <a:xfrm>
            <a:off x="5203925" y="1152474"/>
            <a:ext cx="1765150" cy="3821123"/>
          </a:xfrm>
          <a:prstGeom prst="rect">
            <a:avLst/>
          </a:prstGeom>
          <a:noFill/>
          <a:ln>
            <a:noFill/>
          </a:ln>
        </p:spPr>
      </p:pic>
      <p:sp>
        <p:nvSpPr>
          <p:cNvPr id="112" name="Google Shape;112;p19"/>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
        <p:nvSpPr>
          <p:cNvPr id="113" name="Google Shape;113;p19"/>
          <p:cNvSpPr txBox="1"/>
          <p:nvPr/>
        </p:nvSpPr>
        <p:spPr>
          <a:xfrm>
            <a:off x="7320975" y="4528600"/>
            <a:ext cx="151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5"/>
              </a:rPr>
              <a:t>Repositorio</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2"/>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Proyecto 1: App de Geolocalización con Google Maps</a:t>
            </a:r>
            <a:br>
              <a:rPr lang="es"/>
            </a:br>
            <a:r>
              <a:rPr lang="es"/>
              <a:t>(Jogging App)</a:t>
            </a:r>
            <a:endParaRPr/>
          </a:p>
        </p:txBody>
      </p:sp>
      <p:sp>
        <p:nvSpPr>
          <p:cNvPr id="586" name="Google Shape;586;p82"/>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C-04</a:t>
            </a:r>
            <a:endParaRPr/>
          </a:p>
        </p:txBody>
      </p:sp>
      <p:sp>
        <p:nvSpPr>
          <p:cNvPr id="592" name="Google Shape;592;p83"/>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C-04</a:t>
            </a:r>
            <a:endParaRPr/>
          </a:p>
        </p:txBody>
      </p:sp>
      <p:sp>
        <p:nvSpPr>
          <p:cNvPr id="598" name="Google Shape;598;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s"/>
              <a:t>Revisaremos temas sobre:</a:t>
            </a:r>
            <a:endParaRPr/>
          </a:p>
          <a:p>
            <a:pPr indent="-317182" lvl="0" marL="457200" rtl="0" algn="l">
              <a:spcBef>
                <a:spcPts val="1200"/>
              </a:spcBef>
              <a:spcAft>
                <a:spcPts val="0"/>
              </a:spcAft>
              <a:buSzPct val="100000"/>
              <a:buChar char="●"/>
            </a:pPr>
            <a:r>
              <a:rPr lang="es"/>
              <a:t>Permisos de GPS</a:t>
            </a:r>
            <a:endParaRPr/>
          </a:p>
          <a:p>
            <a:pPr indent="-317182" lvl="0" marL="457200" rtl="0" algn="l">
              <a:spcBef>
                <a:spcPts val="0"/>
              </a:spcBef>
              <a:spcAft>
                <a:spcPts val="0"/>
              </a:spcAft>
              <a:buSzPct val="100000"/>
              <a:buChar char="●"/>
            </a:pPr>
            <a:r>
              <a:rPr lang="es"/>
              <a:t>Pantalla de loading</a:t>
            </a:r>
            <a:endParaRPr/>
          </a:p>
          <a:p>
            <a:pPr indent="-317182" lvl="0" marL="457200" rtl="0" algn="l">
              <a:spcBef>
                <a:spcPts val="0"/>
              </a:spcBef>
              <a:spcAft>
                <a:spcPts val="0"/>
              </a:spcAft>
              <a:buSzPct val="100000"/>
              <a:buChar char="●"/>
            </a:pPr>
            <a:r>
              <a:rPr lang="es"/>
              <a:t>Permission Handler para iOS y Android</a:t>
            </a:r>
            <a:endParaRPr/>
          </a:p>
          <a:p>
            <a:pPr indent="-317182" lvl="0" marL="457200" rtl="0" algn="l">
              <a:spcBef>
                <a:spcPts val="0"/>
              </a:spcBef>
              <a:spcAft>
                <a:spcPts val="0"/>
              </a:spcAft>
              <a:buSzPct val="100000"/>
              <a:buChar char="●"/>
            </a:pPr>
            <a:r>
              <a:rPr lang="es"/>
              <a:t>Detectar cambios de GPS</a:t>
            </a:r>
            <a:endParaRPr/>
          </a:p>
          <a:p>
            <a:pPr indent="-317182" lvl="0" marL="457200" rtl="0" algn="l">
              <a:spcBef>
                <a:spcPts val="0"/>
              </a:spcBef>
              <a:spcAft>
                <a:spcPts val="0"/>
              </a:spcAft>
              <a:buSzPct val="100000"/>
              <a:buChar char="●"/>
            </a:pPr>
            <a:r>
              <a:rPr lang="es"/>
              <a:t>Detectar cambios en el estado del servicio del GPS</a:t>
            </a:r>
            <a:endParaRPr/>
          </a:p>
          <a:p>
            <a:pPr indent="0" lvl="0" marL="0" rtl="0" algn="l">
              <a:spcBef>
                <a:spcPts val="1200"/>
              </a:spcBef>
              <a:spcAft>
                <a:spcPts val="0"/>
              </a:spcAft>
              <a:buNone/>
            </a:pPr>
            <a:r>
              <a:rPr lang="es" u="sng">
                <a:solidFill>
                  <a:schemeClr val="hlink"/>
                </a:solidFill>
                <a:hlinkClick r:id="rId3"/>
              </a:rPr>
              <a:t>Repositorio Original</a:t>
            </a:r>
            <a:endParaRPr/>
          </a:p>
          <a:p>
            <a:pPr indent="0" lvl="0" marL="0" rtl="0" algn="l">
              <a:spcBef>
                <a:spcPts val="1200"/>
              </a:spcBef>
              <a:spcAft>
                <a:spcPts val="0"/>
              </a:spcAft>
              <a:buNone/>
            </a:pPr>
            <a:r>
              <a:rPr lang="es" u="sng">
                <a:solidFill>
                  <a:schemeClr val="hlink"/>
                </a:solidFill>
                <a:hlinkClick r:id="rId4"/>
              </a:rPr>
              <a:t>Repositorio del curso</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t>Rama del </a:t>
            </a:r>
            <a:r>
              <a:rPr lang="es"/>
              <a:t>capítulo</a:t>
            </a:r>
            <a:r>
              <a:rPr lang="es"/>
              <a:t>:</a:t>
            </a:r>
            <a:endParaRPr/>
          </a:p>
          <a:p>
            <a:pPr indent="-317182" lvl="0" marL="457200" rtl="0" algn="l">
              <a:spcBef>
                <a:spcPts val="1200"/>
              </a:spcBef>
              <a:spcAft>
                <a:spcPts val="0"/>
              </a:spcAft>
              <a:buSzPct val="100000"/>
              <a:buChar char="●"/>
            </a:pPr>
            <a:r>
              <a:rPr lang="es"/>
              <a:t>clase-01</a:t>
            </a:r>
            <a:endParaRPr/>
          </a:p>
        </p:txBody>
      </p:sp>
      <p:sp>
        <p:nvSpPr>
          <p:cNvPr id="599" name="Google Shape;599;p84"/>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Inicio del proyecto</a:t>
            </a:r>
            <a:endParaRPr/>
          </a:p>
        </p:txBody>
      </p:sp>
      <p:sp>
        <p:nvSpPr>
          <p:cNvPr id="605" name="Google Shape;605;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s" u="sng">
                <a:solidFill>
                  <a:schemeClr val="hlink"/>
                </a:solidFill>
                <a:hlinkClick r:id="rId3"/>
              </a:rPr>
              <a:t>geolocator: ^10.1.0</a:t>
            </a:r>
            <a:endParaRPr/>
          </a:p>
          <a:p>
            <a:pPr indent="-334327" lvl="0" marL="457200" rtl="0" algn="l">
              <a:spcBef>
                <a:spcPts val="0"/>
              </a:spcBef>
              <a:spcAft>
                <a:spcPts val="0"/>
              </a:spcAft>
              <a:buSzPct val="100000"/>
              <a:buChar char="●"/>
            </a:pPr>
            <a:r>
              <a:rPr lang="es" u="sng">
                <a:solidFill>
                  <a:schemeClr val="hlink"/>
                </a:solidFill>
                <a:hlinkClick r:id="rId4"/>
              </a:rPr>
              <a:t>permission_handler: ^11.2.0</a:t>
            </a:r>
            <a:endParaRPr/>
          </a:p>
          <a:p>
            <a:pPr indent="-334327" lvl="0" marL="457200" rtl="0" algn="l">
              <a:spcBef>
                <a:spcPts val="0"/>
              </a:spcBef>
              <a:spcAft>
                <a:spcPts val="0"/>
              </a:spcAft>
              <a:buSzPct val="100000"/>
              <a:buChar char="●"/>
            </a:pPr>
            <a:r>
              <a:rPr lang="es" u="sng">
                <a:solidFill>
                  <a:schemeClr val="hlink"/>
                </a:solidFill>
                <a:hlinkClick r:id="rId5"/>
              </a:rPr>
              <a:t>flutter_bloc: ^8.1.3</a:t>
            </a:r>
            <a:endParaRPr/>
          </a:p>
          <a:p>
            <a:pPr indent="-334327" lvl="0" marL="457200" rtl="0" algn="l">
              <a:spcBef>
                <a:spcPts val="0"/>
              </a:spcBef>
              <a:spcAft>
                <a:spcPts val="0"/>
              </a:spcAft>
              <a:buSzPct val="100000"/>
              <a:buChar char="●"/>
            </a:pPr>
            <a:r>
              <a:rPr lang="es" u="sng">
                <a:solidFill>
                  <a:schemeClr val="hlink"/>
                </a:solidFill>
                <a:hlinkClick r:id="rId6"/>
              </a:rPr>
              <a:t>google_maps_flutter: ^2.5.3</a:t>
            </a:r>
            <a:endParaRPr/>
          </a:p>
          <a:p>
            <a:pPr indent="-334327" lvl="0" marL="457200" rtl="0" algn="l">
              <a:spcBef>
                <a:spcPts val="0"/>
              </a:spcBef>
              <a:spcAft>
                <a:spcPts val="0"/>
              </a:spcAft>
              <a:buSzPct val="100000"/>
              <a:buChar char="●"/>
            </a:pPr>
            <a:r>
              <a:rPr lang="es" u="sng">
                <a:solidFill>
                  <a:schemeClr val="hlink"/>
                </a:solidFill>
                <a:hlinkClick r:id="rId7"/>
              </a:rPr>
              <a:t>dio: ^5.4.0</a:t>
            </a:r>
            <a:endParaRPr/>
          </a:p>
          <a:p>
            <a:pPr indent="-334327" lvl="0" marL="457200" rtl="0" algn="l">
              <a:spcBef>
                <a:spcPts val="0"/>
              </a:spcBef>
              <a:spcAft>
                <a:spcPts val="0"/>
              </a:spcAft>
              <a:buSzPct val="100000"/>
              <a:buChar char="●"/>
            </a:pPr>
            <a:r>
              <a:rPr lang="es" u="sng">
                <a:solidFill>
                  <a:schemeClr val="hlink"/>
                </a:solidFill>
                <a:hlinkClick r:id="rId8"/>
              </a:rPr>
              <a:t>animate_do: ^3.1.2</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t>Resources: </a:t>
            </a:r>
            <a:r>
              <a:rPr lang="es" u="sng">
                <a:solidFill>
                  <a:schemeClr val="hlink"/>
                </a:solidFill>
                <a:hlinkClick r:id="rId9"/>
              </a:rPr>
              <a:t>https://drive.google.com/drive/folders/13DkBhfYooxn1-BXV4peEPZt3Y_errHcb?usp=sharing</a:t>
            </a:r>
            <a:endParaRPr/>
          </a:p>
          <a:p>
            <a:pPr indent="0" lvl="0" marL="0" rtl="0" algn="l">
              <a:spcBef>
                <a:spcPts val="1200"/>
              </a:spcBef>
              <a:spcAft>
                <a:spcPts val="1200"/>
              </a:spcAft>
              <a:buNone/>
            </a:pPr>
            <a:r>
              <a:t/>
            </a:r>
            <a:endParaRPr/>
          </a:p>
        </p:txBody>
      </p:sp>
      <p:sp>
        <p:nvSpPr>
          <p:cNvPr id="606" name="Google Shape;606;p85"/>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
        <p:nvSpPr>
          <p:cNvPr id="607" name="Google Shape;607;p85"/>
          <p:cNvSpPr txBox="1"/>
          <p:nvPr/>
        </p:nvSpPr>
        <p:spPr>
          <a:xfrm>
            <a:off x="949950" y="422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u="sng">
                <a:solidFill>
                  <a:schemeClr val="hlink"/>
                </a:solidFill>
                <a:hlinkClick r:id="rId10"/>
              </a:rPr>
              <a:t>Resources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86"/>
          <p:cNvPicPr preferRelativeResize="0"/>
          <p:nvPr/>
        </p:nvPicPr>
        <p:blipFill>
          <a:blip r:embed="rId3">
            <a:alphaModFix/>
          </a:blip>
          <a:stretch>
            <a:fillRect/>
          </a:stretch>
        </p:blipFill>
        <p:spPr>
          <a:xfrm>
            <a:off x="3395400" y="152400"/>
            <a:ext cx="2353197" cy="4838702"/>
          </a:xfrm>
          <a:prstGeom prst="rect">
            <a:avLst/>
          </a:prstGeom>
          <a:noFill/>
          <a:ln>
            <a:noFill/>
          </a:ln>
        </p:spPr>
      </p:pic>
      <p:pic>
        <p:nvPicPr>
          <p:cNvPr id="613" name="Google Shape;613;p86"/>
          <p:cNvPicPr preferRelativeResize="0"/>
          <p:nvPr/>
        </p:nvPicPr>
        <p:blipFill>
          <a:blip r:embed="rId4">
            <a:alphaModFix/>
          </a:blip>
          <a:stretch>
            <a:fillRect/>
          </a:stretch>
        </p:blipFill>
        <p:spPr>
          <a:xfrm>
            <a:off x="6124147" y="152400"/>
            <a:ext cx="2353197" cy="4838702"/>
          </a:xfrm>
          <a:prstGeom prst="rect">
            <a:avLst/>
          </a:prstGeom>
          <a:noFill/>
          <a:ln>
            <a:noFill/>
          </a:ln>
        </p:spPr>
      </p:pic>
      <p:pic>
        <p:nvPicPr>
          <p:cNvPr id="614" name="Google Shape;614;p86"/>
          <p:cNvPicPr preferRelativeResize="0"/>
          <p:nvPr/>
        </p:nvPicPr>
        <p:blipFill>
          <a:blip r:embed="rId5">
            <a:alphaModFix/>
          </a:blip>
          <a:stretch>
            <a:fillRect/>
          </a:stretch>
        </p:blipFill>
        <p:spPr>
          <a:xfrm>
            <a:off x="396244" y="105425"/>
            <a:ext cx="2353197" cy="4838702"/>
          </a:xfrm>
          <a:prstGeom prst="rect">
            <a:avLst/>
          </a:prstGeom>
          <a:noFill/>
          <a:ln>
            <a:noFill/>
          </a:ln>
        </p:spPr>
      </p:pic>
      <p:sp>
        <p:nvSpPr>
          <p:cNvPr id="615" name="Google Shape;615;p86"/>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copyWith Method</a:t>
            </a:r>
            <a:endParaRPr/>
          </a:p>
        </p:txBody>
      </p:sp>
      <p:sp>
        <p:nvSpPr>
          <p:cNvPr id="621" name="Google Shape;621;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lang="es" sz="3000">
                <a:solidFill>
                  <a:srgbClr val="F92672"/>
                </a:solidFill>
                <a:latin typeface="Roboto Mono"/>
                <a:ea typeface="Roboto Mono"/>
                <a:cs typeface="Roboto Mono"/>
                <a:sym typeface="Roboto Mono"/>
              </a:rPr>
              <a:t>class</a:t>
            </a:r>
            <a:r>
              <a:rPr i="1" lang="es" sz="3000">
                <a:solidFill>
                  <a:srgbClr val="66D9EF"/>
                </a:solidFill>
                <a:latin typeface="Roboto Mono"/>
                <a:ea typeface="Roboto Mono"/>
                <a:cs typeface="Roboto Mono"/>
                <a:sym typeface="Roboto Mono"/>
              </a:rPr>
              <a:t> User</a:t>
            </a: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F92672"/>
                </a:solidFill>
                <a:latin typeface="Roboto Mono"/>
                <a:ea typeface="Roboto Mono"/>
                <a:cs typeface="Roboto Mono"/>
                <a:sym typeface="Roboto Mono"/>
              </a:rPr>
              <a:t>  final</a:t>
            </a:r>
            <a:r>
              <a:rPr i="1" lang="es" sz="3000">
                <a:solidFill>
                  <a:srgbClr val="66D9EF"/>
                </a:solidFill>
                <a:latin typeface="Roboto Mono"/>
                <a:ea typeface="Roboto Mono"/>
                <a:cs typeface="Roboto Mono"/>
                <a:sym typeface="Roboto Mono"/>
              </a:rPr>
              <a:t> String</a:t>
            </a:r>
            <a:r>
              <a:rPr lang="es" sz="3000">
                <a:solidFill>
                  <a:srgbClr val="F8F8F2"/>
                </a:solidFill>
                <a:latin typeface="Roboto Mono"/>
                <a:ea typeface="Roboto Mono"/>
                <a:cs typeface="Roboto Mono"/>
                <a:sym typeface="Roboto Mono"/>
              </a:rPr>
              <a:t> name;</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F92672"/>
                </a:solidFill>
                <a:latin typeface="Roboto Mono"/>
                <a:ea typeface="Roboto Mono"/>
                <a:cs typeface="Roboto Mono"/>
                <a:sym typeface="Roboto Mono"/>
              </a:rPr>
              <a:t>  final</a:t>
            </a:r>
            <a:r>
              <a:rPr i="1" lang="es" sz="3000">
                <a:solidFill>
                  <a:srgbClr val="66D9EF"/>
                </a:solidFill>
                <a:latin typeface="Roboto Mono"/>
                <a:ea typeface="Roboto Mono"/>
                <a:cs typeface="Roboto Mono"/>
                <a:sym typeface="Roboto Mono"/>
              </a:rPr>
              <a:t> int</a:t>
            </a:r>
            <a:r>
              <a:rPr lang="es" sz="3000">
                <a:solidFill>
                  <a:srgbClr val="F8F8F2"/>
                </a:solidFill>
                <a:latin typeface="Roboto Mono"/>
                <a:ea typeface="Roboto Mono"/>
                <a:cs typeface="Roboto Mono"/>
                <a:sym typeface="Roboto Mono"/>
              </a:rPr>
              <a:t> age;</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F92672"/>
                </a:solidFill>
                <a:latin typeface="Roboto Mono"/>
                <a:ea typeface="Roboto Mono"/>
                <a:cs typeface="Roboto Mono"/>
                <a:sym typeface="Roboto Mono"/>
              </a:rPr>
              <a:t>  final</a:t>
            </a:r>
            <a:r>
              <a:rPr i="1" lang="es" sz="3000">
                <a:solidFill>
                  <a:srgbClr val="66D9EF"/>
                </a:solidFill>
                <a:latin typeface="Roboto Mono"/>
                <a:ea typeface="Roboto Mono"/>
                <a:cs typeface="Roboto Mono"/>
                <a:sym typeface="Roboto Mono"/>
              </a:rPr>
              <a:t> String</a:t>
            </a:r>
            <a:r>
              <a:rPr lang="es" sz="3000">
                <a:solidFill>
                  <a:srgbClr val="F8F8F2"/>
                </a:solidFill>
                <a:latin typeface="Roboto Mono"/>
                <a:ea typeface="Roboto Mono"/>
                <a:cs typeface="Roboto Mono"/>
                <a:sym typeface="Roboto Mono"/>
              </a:rPr>
              <a:t> email;</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i="1" lang="es" sz="3000">
                <a:solidFill>
                  <a:srgbClr val="66D9EF"/>
                </a:solidFill>
                <a:latin typeface="Roboto Mono"/>
                <a:ea typeface="Roboto Mono"/>
                <a:cs typeface="Roboto Mono"/>
                <a:sym typeface="Roboto Mono"/>
              </a:rPr>
              <a:t>  User</a:t>
            </a:r>
            <a:r>
              <a:rPr lang="es" sz="3000">
                <a:solidFill>
                  <a:srgbClr val="F8F8F2"/>
                </a:solidFill>
                <a:latin typeface="Roboto Mono"/>
                <a:ea typeface="Roboto Mono"/>
                <a:cs typeface="Roboto Mono"/>
                <a:sym typeface="Roboto Mono"/>
              </a:rPr>
              <a:t>({</a:t>
            </a:r>
            <a:r>
              <a:rPr lang="es" sz="3000">
                <a:solidFill>
                  <a:srgbClr val="F92672"/>
                </a:solidFill>
                <a:latin typeface="Roboto Mono"/>
                <a:ea typeface="Roboto Mono"/>
                <a:cs typeface="Roboto Mono"/>
                <a:sym typeface="Roboto Mono"/>
              </a:rPr>
              <a:t>required</a:t>
            </a:r>
            <a:r>
              <a:rPr lang="es" sz="3000">
                <a:solidFill>
                  <a:srgbClr val="FD971F"/>
                </a:solidFill>
                <a:latin typeface="Roboto Mono"/>
                <a:ea typeface="Roboto Mono"/>
                <a:cs typeface="Roboto Mono"/>
                <a:sym typeface="Roboto Mono"/>
              </a:rPr>
              <a:t> this</a:t>
            </a:r>
            <a:r>
              <a:rPr lang="es" sz="3000">
                <a:solidFill>
                  <a:srgbClr val="F8F8F2"/>
                </a:solidFill>
                <a:latin typeface="Roboto Mono"/>
                <a:ea typeface="Roboto Mono"/>
                <a:cs typeface="Roboto Mono"/>
                <a:sym typeface="Roboto Mono"/>
              </a:rPr>
              <a:t>.name, </a:t>
            </a:r>
            <a:r>
              <a:rPr lang="es" sz="3000">
                <a:solidFill>
                  <a:srgbClr val="F92672"/>
                </a:solidFill>
                <a:latin typeface="Roboto Mono"/>
                <a:ea typeface="Roboto Mono"/>
                <a:cs typeface="Roboto Mono"/>
                <a:sym typeface="Roboto Mono"/>
              </a:rPr>
              <a:t>required</a:t>
            </a:r>
            <a:r>
              <a:rPr lang="es" sz="3000">
                <a:solidFill>
                  <a:srgbClr val="FD971F"/>
                </a:solidFill>
                <a:latin typeface="Roboto Mono"/>
                <a:ea typeface="Roboto Mono"/>
                <a:cs typeface="Roboto Mono"/>
                <a:sym typeface="Roboto Mono"/>
              </a:rPr>
              <a:t> this</a:t>
            </a:r>
            <a:r>
              <a:rPr lang="es" sz="3000">
                <a:solidFill>
                  <a:srgbClr val="F8F8F2"/>
                </a:solidFill>
                <a:latin typeface="Roboto Mono"/>
                <a:ea typeface="Roboto Mono"/>
                <a:cs typeface="Roboto Mono"/>
                <a:sym typeface="Roboto Mono"/>
              </a:rPr>
              <a:t>.age, </a:t>
            </a:r>
            <a:r>
              <a:rPr lang="es" sz="3000">
                <a:solidFill>
                  <a:srgbClr val="F92672"/>
                </a:solidFill>
                <a:latin typeface="Roboto Mono"/>
                <a:ea typeface="Roboto Mono"/>
                <a:cs typeface="Roboto Mono"/>
                <a:sym typeface="Roboto Mono"/>
              </a:rPr>
              <a:t>required</a:t>
            </a:r>
            <a:r>
              <a:rPr lang="es" sz="3000">
                <a:solidFill>
                  <a:srgbClr val="FD971F"/>
                </a:solidFill>
                <a:latin typeface="Roboto Mono"/>
                <a:ea typeface="Roboto Mono"/>
                <a:cs typeface="Roboto Mono"/>
                <a:sym typeface="Roboto Mono"/>
              </a:rPr>
              <a:t> this</a:t>
            </a:r>
            <a:r>
              <a:rPr lang="es" sz="3000">
                <a:solidFill>
                  <a:srgbClr val="F8F8F2"/>
                </a:solidFill>
                <a:latin typeface="Roboto Mono"/>
                <a:ea typeface="Roboto Mono"/>
                <a:cs typeface="Roboto Mono"/>
                <a:sym typeface="Roboto Mono"/>
              </a:rPr>
              <a:t>.email});</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i="1" lang="es" sz="3000">
                <a:solidFill>
                  <a:srgbClr val="66D9EF"/>
                </a:solidFill>
                <a:latin typeface="Roboto Mono"/>
                <a:ea typeface="Roboto Mono"/>
                <a:cs typeface="Roboto Mono"/>
                <a:sym typeface="Roboto Mono"/>
              </a:rPr>
              <a:t>  </a:t>
            </a:r>
            <a:r>
              <a:rPr lang="es" sz="3000">
                <a:solidFill>
                  <a:srgbClr val="F8F8F2"/>
                </a:solidFill>
                <a:latin typeface="Roboto Mono"/>
                <a:ea typeface="Roboto Mono"/>
                <a:cs typeface="Roboto Mono"/>
                <a:sym typeface="Roboto Mono"/>
              </a:rPr>
              <a:t>}</a:t>
            </a:r>
            <a:endParaRPr sz="3000">
              <a:solidFill>
                <a:srgbClr val="F8F8F2"/>
              </a:solidFill>
              <a:latin typeface="Roboto Mono"/>
              <a:ea typeface="Roboto Mono"/>
              <a:cs typeface="Roboto Mono"/>
              <a:sym typeface="Roboto Mono"/>
            </a:endParaRPr>
          </a:p>
          <a:p>
            <a:pPr indent="0" lvl="0" marL="0" rtl="0" algn="l">
              <a:spcBef>
                <a:spcPts val="1200"/>
              </a:spcBef>
              <a:spcAft>
                <a:spcPts val="120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8"/>
          <p:cNvSpPr txBox="1"/>
          <p:nvPr>
            <p:ph idx="1" type="body"/>
          </p:nvPr>
        </p:nvSpPr>
        <p:spPr>
          <a:xfrm>
            <a:off x="311700" y="1413150"/>
            <a:ext cx="8520600" cy="231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i="1" lang="es" sz="1366">
                <a:solidFill>
                  <a:srgbClr val="66D9EF"/>
                </a:solidFill>
                <a:latin typeface="Roboto Mono"/>
                <a:ea typeface="Roboto Mono"/>
                <a:cs typeface="Roboto Mono"/>
                <a:sym typeface="Roboto Mono"/>
              </a:rPr>
              <a:t>void</a:t>
            </a:r>
            <a:r>
              <a:rPr lang="es" sz="1366">
                <a:solidFill>
                  <a:srgbClr val="A6E22E"/>
                </a:solidFill>
                <a:latin typeface="Roboto Mono"/>
                <a:ea typeface="Roboto Mono"/>
                <a:cs typeface="Roboto Mono"/>
                <a:sym typeface="Roboto Mono"/>
              </a:rPr>
              <a:t> main</a:t>
            </a:r>
            <a:r>
              <a:rPr lang="es" sz="1366">
                <a:solidFill>
                  <a:srgbClr val="F8F8F2"/>
                </a:solidFill>
                <a:latin typeface="Roboto Mono"/>
                <a:ea typeface="Roboto Mono"/>
                <a:cs typeface="Roboto Mono"/>
                <a:sym typeface="Roboto Mono"/>
              </a:rPr>
              <a:t>() {</a:t>
            </a:r>
            <a:endParaRPr sz="1366">
              <a:solidFill>
                <a:srgbClr val="000000"/>
              </a:solidFill>
              <a:latin typeface="Roboto Mono"/>
              <a:ea typeface="Roboto Mono"/>
              <a:cs typeface="Roboto Mono"/>
              <a:sym typeface="Roboto Mono"/>
            </a:endParaRPr>
          </a:p>
          <a:p>
            <a:pPr indent="0" lvl="0" marL="0" rtl="0" algn="l">
              <a:spcBef>
                <a:spcPts val="1200"/>
              </a:spcBef>
              <a:spcAft>
                <a:spcPts val="0"/>
              </a:spcAft>
              <a:buNone/>
            </a:pPr>
            <a:r>
              <a:rPr i="1" lang="es" sz="1366">
                <a:solidFill>
                  <a:srgbClr val="66D9EF"/>
                </a:solidFill>
                <a:latin typeface="Roboto Mono"/>
                <a:ea typeface="Roboto Mono"/>
                <a:cs typeface="Roboto Mono"/>
                <a:sym typeface="Roboto Mono"/>
              </a:rPr>
              <a:t>  User</a:t>
            </a:r>
            <a:r>
              <a:rPr lang="es" sz="1366">
                <a:solidFill>
                  <a:srgbClr val="F8F8F2"/>
                </a:solidFill>
                <a:latin typeface="Roboto Mono"/>
                <a:ea typeface="Roboto Mono"/>
                <a:cs typeface="Roboto Mono"/>
                <a:sym typeface="Roboto Mono"/>
              </a:rPr>
              <a:t> user1 </a:t>
            </a:r>
            <a:r>
              <a:rPr lang="es" sz="1366">
                <a:solidFill>
                  <a:srgbClr val="F92672"/>
                </a:solidFill>
                <a:latin typeface="Roboto Mono"/>
                <a:ea typeface="Roboto Mono"/>
                <a:cs typeface="Roboto Mono"/>
                <a:sym typeface="Roboto Mono"/>
              </a:rPr>
              <a:t>=</a:t>
            </a:r>
            <a:r>
              <a:rPr i="1" lang="es" sz="1366">
                <a:solidFill>
                  <a:srgbClr val="66D9EF"/>
                </a:solidFill>
                <a:latin typeface="Roboto Mono"/>
                <a:ea typeface="Roboto Mono"/>
                <a:cs typeface="Roboto Mono"/>
                <a:sym typeface="Roboto Mono"/>
              </a:rPr>
              <a:t> User</a:t>
            </a:r>
            <a:r>
              <a:rPr lang="es" sz="1366">
                <a:solidFill>
                  <a:srgbClr val="F8F8F2"/>
                </a:solidFill>
                <a:latin typeface="Roboto Mono"/>
                <a:ea typeface="Roboto Mono"/>
                <a:cs typeface="Roboto Mono"/>
                <a:sym typeface="Roboto Mono"/>
              </a:rPr>
              <a:t>(name</a:t>
            </a:r>
            <a:r>
              <a:rPr lang="es" sz="1366">
                <a:solidFill>
                  <a:srgbClr val="F9267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 "John Doe"</a:t>
            </a:r>
            <a:r>
              <a:rPr lang="es" sz="1366">
                <a:solidFill>
                  <a:srgbClr val="F8F8F2"/>
                </a:solidFill>
                <a:latin typeface="Roboto Mono"/>
                <a:ea typeface="Roboto Mono"/>
                <a:cs typeface="Roboto Mono"/>
                <a:sym typeface="Roboto Mono"/>
              </a:rPr>
              <a:t>, age</a:t>
            </a:r>
            <a:r>
              <a:rPr lang="es" sz="1366">
                <a:solidFill>
                  <a:srgbClr val="F92672"/>
                </a:solidFill>
                <a:latin typeface="Roboto Mono"/>
                <a:ea typeface="Roboto Mono"/>
                <a:cs typeface="Roboto Mono"/>
                <a:sym typeface="Roboto Mono"/>
              </a:rPr>
              <a:t>:</a:t>
            </a:r>
            <a:r>
              <a:rPr lang="es" sz="1366">
                <a:solidFill>
                  <a:srgbClr val="AE81FF"/>
                </a:solidFill>
                <a:latin typeface="Roboto Mono"/>
                <a:ea typeface="Roboto Mono"/>
                <a:cs typeface="Roboto Mono"/>
                <a:sym typeface="Roboto Mono"/>
              </a:rPr>
              <a:t> 30</a:t>
            </a:r>
            <a:r>
              <a:rPr lang="es" sz="1366">
                <a:solidFill>
                  <a:srgbClr val="F8F8F2"/>
                </a:solidFill>
                <a:latin typeface="Roboto Mono"/>
                <a:ea typeface="Roboto Mono"/>
                <a:cs typeface="Roboto Mono"/>
                <a:sym typeface="Roboto Mono"/>
              </a:rPr>
              <a:t>, email</a:t>
            </a:r>
            <a:r>
              <a:rPr lang="es" sz="1366">
                <a:solidFill>
                  <a:srgbClr val="F9267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 "john.doe@example.com"</a:t>
            </a:r>
            <a:r>
              <a:rPr lang="es" sz="1366">
                <a:solidFill>
                  <a:srgbClr val="F8F8F2"/>
                </a:solidFill>
                <a:latin typeface="Roboto Mono"/>
                <a:ea typeface="Roboto Mono"/>
                <a:cs typeface="Roboto Mono"/>
                <a:sym typeface="Roboto Mono"/>
              </a:rPr>
              <a:t>);</a:t>
            </a:r>
            <a:endParaRPr sz="1366">
              <a:solidFill>
                <a:srgbClr val="000000"/>
              </a:solidFill>
              <a:latin typeface="Roboto Mono"/>
              <a:ea typeface="Roboto Mono"/>
              <a:cs typeface="Roboto Mono"/>
              <a:sym typeface="Roboto Mono"/>
            </a:endParaRPr>
          </a:p>
          <a:p>
            <a:pPr indent="0" lvl="0" marL="0" rtl="0" algn="l">
              <a:spcBef>
                <a:spcPts val="1200"/>
              </a:spcBef>
              <a:spcAft>
                <a:spcPts val="0"/>
              </a:spcAft>
              <a:buNone/>
            </a:pPr>
            <a:r>
              <a:t/>
            </a:r>
            <a:endParaRPr sz="1366">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1366">
                <a:solidFill>
                  <a:srgbClr val="A6E22E"/>
                </a:solidFill>
                <a:latin typeface="Roboto Mono"/>
                <a:ea typeface="Roboto Mono"/>
                <a:cs typeface="Roboto Mono"/>
                <a:sym typeface="Roboto Mono"/>
              </a:rPr>
              <a:t>  print</a:t>
            </a:r>
            <a:r>
              <a:rPr lang="es" sz="1366">
                <a:solidFill>
                  <a:srgbClr val="F8F8F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"User1: </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user1</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name</a:t>
            </a:r>
            <a:r>
              <a:rPr lang="es" sz="1366">
                <a:solidFill>
                  <a:srgbClr val="F8F8F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 </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user1</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age</a:t>
            </a:r>
            <a:r>
              <a:rPr lang="es" sz="1366">
                <a:solidFill>
                  <a:srgbClr val="F8F8F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 </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user1</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email</a:t>
            </a:r>
            <a:r>
              <a:rPr lang="es" sz="1366">
                <a:solidFill>
                  <a:srgbClr val="F8F8F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a:t>
            </a:r>
            <a:r>
              <a:rPr lang="es" sz="1366">
                <a:solidFill>
                  <a:srgbClr val="F8F8F2"/>
                </a:solidFill>
                <a:latin typeface="Roboto Mono"/>
                <a:ea typeface="Roboto Mono"/>
                <a:cs typeface="Roboto Mono"/>
                <a:sym typeface="Roboto Mono"/>
              </a:rPr>
              <a:t>);</a:t>
            </a:r>
            <a:r>
              <a:rPr lang="es" sz="1366">
                <a:solidFill>
                  <a:srgbClr val="000000"/>
                </a:solidFill>
                <a:latin typeface="Roboto Mono"/>
                <a:ea typeface="Roboto Mono"/>
                <a:cs typeface="Roboto Mono"/>
                <a:sym typeface="Roboto Mono"/>
              </a:rPr>
              <a:t>\</a:t>
            </a:r>
            <a:endParaRPr sz="1366">
              <a:solidFill>
                <a:srgbClr val="000000"/>
              </a:solidFill>
              <a:latin typeface="Roboto Mono"/>
              <a:ea typeface="Roboto Mono"/>
              <a:cs typeface="Roboto Mono"/>
              <a:sym typeface="Roboto Mono"/>
            </a:endParaRPr>
          </a:p>
          <a:p>
            <a:pPr indent="0" lvl="0" marL="0" rtl="0" algn="l">
              <a:lnSpc>
                <a:spcPct val="150000"/>
              </a:lnSpc>
              <a:spcBef>
                <a:spcPts val="1200"/>
              </a:spcBef>
              <a:spcAft>
                <a:spcPts val="0"/>
              </a:spcAft>
              <a:buNone/>
            </a:pPr>
            <a:r>
              <a:rPr lang="es" sz="1366">
                <a:solidFill>
                  <a:srgbClr val="F8F8F2"/>
                </a:solidFill>
                <a:latin typeface="Roboto Mono"/>
                <a:ea typeface="Roboto Mono"/>
                <a:cs typeface="Roboto Mono"/>
                <a:sym typeface="Roboto Mono"/>
              </a:rPr>
              <a:t>}</a:t>
            </a:r>
            <a:endParaRPr sz="1366">
              <a:solidFill>
                <a:srgbClr val="F8F8F2"/>
              </a:solidFill>
              <a:latin typeface="Roboto Mono"/>
              <a:ea typeface="Roboto Mono"/>
              <a:cs typeface="Roboto Mono"/>
              <a:sym typeface="Roboto Mono"/>
            </a:endParaRPr>
          </a:p>
          <a:p>
            <a:pPr indent="0" lvl="0" marL="0" rtl="0" algn="l">
              <a:spcBef>
                <a:spcPts val="0"/>
              </a:spcBef>
              <a:spcAft>
                <a:spcPts val="120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9"/>
          <p:cNvSpPr txBox="1"/>
          <p:nvPr>
            <p:ph idx="1" type="body"/>
          </p:nvPr>
        </p:nvSpPr>
        <p:spPr>
          <a:xfrm>
            <a:off x="311700" y="634375"/>
            <a:ext cx="8520600" cy="2480700"/>
          </a:xfrm>
          <a:prstGeom prst="rect">
            <a:avLst/>
          </a:prstGeom>
        </p:spPr>
        <p:txBody>
          <a:bodyPr anchorCtr="0" anchor="t" bIns="91425" lIns="91425" spcFirstLastPara="1" rIns="91425" wrap="square" tIns="91425">
            <a:normAutofit fontScale="25000" lnSpcReduction="20000"/>
          </a:bodyPr>
          <a:lstStyle/>
          <a:p>
            <a:pPr indent="0" lvl="0" marL="0" rtl="0" algn="l">
              <a:lnSpc>
                <a:spcPct val="150000"/>
              </a:lnSpc>
              <a:spcBef>
                <a:spcPts val="0"/>
              </a:spcBef>
              <a:spcAft>
                <a:spcPts val="0"/>
              </a:spcAft>
              <a:buNone/>
            </a:pPr>
            <a:r>
              <a:rPr i="1" lang="es" sz="5100">
                <a:solidFill>
                  <a:srgbClr val="66D9EF"/>
                </a:solidFill>
                <a:latin typeface="Roboto Mono"/>
                <a:ea typeface="Roboto Mono"/>
                <a:cs typeface="Roboto Mono"/>
                <a:sym typeface="Roboto Mono"/>
              </a:rPr>
              <a:t>void</a:t>
            </a:r>
            <a:r>
              <a:rPr lang="es" sz="5100">
                <a:solidFill>
                  <a:srgbClr val="A6E22E"/>
                </a:solidFill>
                <a:latin typeface="Roboto Mono"/>
                <a:ea typeface="Roboto Mono"/>
                <a:cs typeface="Roboto Mono"/>
                <a:sym typeface="Roboto Mono"/>
              </a:rPr>
              <a:t> main</a:t>
            </a:r>
            <a:r>
              <a:rPr lang="es" sz="5100">
                <a:solidFill>
                  <a:srgbClr val="F8F8F2"/>
                </a:solidFill>
                <a:latin typeface="Roboto Mono"/>
                <a:ea typeface="Roboto Mono"/>
                <a:cs typeface="Roboto Mono"/>
                <a:sym typeface="Roboto Mono"/>
              </a:rPr>
              <a:t>() {</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i="1" lang="es" sz="5100">
                <a:solidFill>
                  <a:srgbClr val="66D9EF"/>
                </a:solidFill>
                <a:latin typeface="Roboto Mono"/>
                <a:ea typeface="Roboto Mono"/>
                <a:cs typeface="Roboto Mono"/>
                <a:sym typeface="Roboto Mono"/>
              </a:rPr>
              <a:t>  User</a:t>
            </a:r>
            <a:r>
              <a:rPr lang="es" sz="5100">
                <a:solidFill>
                  <a:srgbClr val="F8F8F2"/>
                </a:solidFill>
                <a:latin typeface="Roboto Mono"/>
                <a:ea typeface="Roboto Mono"/>
                <a:cs typeface="Roboto Mono"/>
                <a:sym typeface="Roboto Mono"/>
              </a:rPr>
              <a:t> user1 </a:t>
            </a:r>
            <a:r>
              <a:rPr lang="es" sz="5100">
                <a:solidFill>
                  <a:srgbClr val="F92672"/>
                </a:solidFill>
                <a:latin typeface="Roboto Mono"/>
                <a:ea typeface="Roboto Mono"/>
                <a:cs typeface="Roboto Mono"/>
                <a:sym typeface="Roboto Mono"/>
              </a:rPr>
              <a:t>=</a:t>
            </a:r>
            <a:r>
              <a:rPr i="1" lang="es" sz="5100">
                <a:solidFill>
                  <a:srgbClr val="66D9EF"/>
                </a:solidFill>
                <a:latin typeface="Roboto Mono"/>
                <a:ea typeface="Roboto Mono"/>
                <a:cs typeface="Roboto Mono"/>
                <a:sym typeface="Roboto Mono"/>
              </a:rPr>
              <a:t> User</a:t>
            </a:r>
            <a:r>
              <a:rPr lang="es" sz="5100">
                <a:solidFill>
                  <a:srgbClr val="F8F8F2"/>
                </a:solidFill>
                <a:latin typeface="Roboto Mono"/>
                <a:ea typeface="Roboto Mono"/>
                <a:cs typeface="Roboto Mono"/>
                <a:sym typeface="Roboto Mono"/>
              </a:rPr>
              <a:t>(name</a:t>
            </a:r>
            <a:r>
              <a:rPr lang="es" sz="5100">
                <a:solidFill>
                  <a:srgbClr val="F9267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"John Doe"</a:t>
            </a:r>
            <a:r>
              <a:rPr lang="es" sz="5100">
                <a:solidFill>
                  <a:srgbClr val="F8F8F2"/>
                </a:solidFill>
                <a:latin typeface="Roboto Mono"/>
                <a:ea typeface="Roboto Mono"/>
                <a:cs typeface="Roboto Mono"/>
                <a:sym typeface="Roboto Mono"/>
              </a:rPr>
              <a:t>, age</a:t>
            </a:r>
            <a:r>
              <a:rPr lang="es" sz="5100">
                <a:solidFill>
                  <a:srgbClr val="F92672"/>
                </a:solidFill>
                <a:latin typeface="Roboto Mono"/>
                <a:ea typeface="Roboto Mono"/>
                <a:cs typeface="Roboto Mono"/>
                <a:sym typeface="Roboto Mono"/>
              </a:rPr>
              <a:t>:</a:t>
            </a:r>
            <a:r>
              <a:rPr lang="es" sz="5100">
                <a:solidFill>
                  <a:srgbClr val="AE81FF"/>
                </a:solidFill>
                <a:latin typeface="Roboto Mono"/>
                <a:ea typeface="Roboto Mono"/>
                <a:cs typeface="Roboto Mono"/>
                <a:sym typeface="Roboto Mono"/>
              </a:rPr>
              <a:t> 30</a:t>
            </a:r>
            <a:r>
              <a:rPr lang="es" sz="5100">
                <a:solidFill>
                  <a:srgbClr val="F8F8F2"/>
                </a:solidFill>
                <a:latin typeface="Roboto Mono"/>
                <a:ea typeface="Roboto Mono"/>
                <a:cs typeface="Roboto Mono"/>
                <a:sym typeface="Roboto Mono"/>
              </a:rPr>
              <a:t>, email</a:t>
            </a:r>
            <a:r>
              <a:rPr lang="es" sz="5100">
                <a:solidFill>
                  <a:srgbClr val="F9267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"john.doe@example.com"</a:t>
            </a:r>
            <a:r>
              <a:rPr lang="es" sz="5100">
                <a:solidFill>
                  <a:srgbClr val="F8F8F2"/>
                </a:solidFill>
                <a:latin typeface="Roboto Mono"/>
                <a:ea typeface="Roboto Mono"/>
                <a:cs typeface="Roboto Mono"/>
                <a:sym typeface="Roboto Mono"/>
              </a:rPr>
              <a:t>);</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5100">
                <a:solidFill>
                  <a:srgbClr val="88846F"/>
                </a:solidFill>
                <a:latin typeface="Roboto Mono"/>
                <a:ea typeface="Roboto Mono"/>
                <a:cs typeface="Roboto Mono"/>
                <a:sym typeface="Roboto Mono"/>
              </a:rPr>
              <a:t>  // Creating a copy with a modified age</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i="1" lang="es" sz="5100">
                <a:solidFill>
                  <a:srgbClr val="66D9EF"/>
                </a:solidFill>
                <a:latin typeface="Roboto Mono"/>
                <a:ea typeface="Roboto Mono"/>
                <a:cs typeface="Roboto Mono"/>
                <a:sym typeface="Roboto Mono"/>
              </a:rPr>
              <a:t>  User</a:t>
            </a:r>
            <a:r>
              <a:rPr lang="es" sz="5100">
                <a:solidFill>
                  <a:srgbClr val="F8F8F2"/>
                </a:solidFill>
                <a:latin typeface="Roboto Mono"/>
                <a:ea typeface="Roboto Mono"/>
                <a:cs typeface="Roboto Mono"/>
                <a:sym typeface="Roboto Mono"/>
              </a:rPr>
              <a:t> user2 </a:t>
            </a:r>
            <a:r>
              <a:rPr lang="es" sz="5100">
                <a:solidFill>
                  <a:srgbClr val="F92672"/>
                </a:solidFill>
                <a:latin typeface="Roboto Mono"/>
                <a:ea typeface="Roboto Mono"/>
                <a:cs typeface="Roboto Mono"/>
                <a:sym typeface="Roboto Mono"/>
              </a:rPr>
              <a:t>=</a:t>
            </a:r>
            <a:r>
              <a:rPr lang="es" sz="5100">
                <a:solidFill>
                  <a:srgbClr val="F8F8F2"/>
                </a:solidFill>
                <a:latin typeface="Roboto Mono"/>
                <a:ea typeface="Roboto Mono"/>
                <a:cs typeface="Roboto Mono"/>
                <a:sym typeface="Roboto Mono"/>
              </a:rPr>
              <a:t> user1.</a:t>
            </a:r>
            <a:r>
              <a:rPr lang="es" sz="5100">
                <a:solidFill>
                  <a:srgbClr val="A6E22E"/>
                </a:solidFill>
                <a:latin typeface="Roboto Mono"/>
                <a:ea typeface="Roboto Mono"/>
                <a:cs typeface="Roboto Mono"/>
                <a:sym typeface="Roboto Mono"/>
              </a:rPr>
              <a:t>copyWith</a:t>
            </a:r>
            <a:r>
              <a:rPr lang="es" sz="5100">
                <a:solidFill>
                  <a:srgbClr val="F8F8F2"/>
                </a:solidFill>
                <a:latin typeface="Roboto Mono"/>
                <a:ea typeface="Roboto Mono"/>
                <a:cs typeface="Roboto Mono"/>
                <a:sym typeface="Roboto Mono"/>
              </a:rPr>
              <a:t>(age</a:t>
            </a:r>
            <a:r>
              <a:rPr lang="es" sz="5100">
                <a:solidFill>
                  <a:srgbClr val="F92672"/>
                </a:solidFill>
                <a:latin typeface="Roboto Mono"/>
                <a:ea typeface="Roboto Mono"/>
                <a:cs typeface="Roboto Mono"/>
                <a:sym typeface="Roboto Mono"/>
              </a:rPr>
              <a:t>:</a:t>
            </a:r>
            <a:r>
              <a:rPr lang="es" sz="5100">
                <a:solidFill>
                  <a:srgbClr val="AE81FF"/>
                </a:solidFill>
                <a:latin typeface="Roboto Mono"/>
                <a:ea typeface="Roboto Mono"/>
                <a:cs typeface="Roboto Mono"/>
                <a:sym typeface="Roboto Mono"/>
              </a:rPr>
              <a:t> 31</a:t>
            </a:r>
            <a:r>
              <a:rPr lang="es" sz="5100">
                <a:solidFill>
                  <a:srgbClr val="F8F8F2"/>
                </a:solidFill>
                <a:latin typeface="Roboto Mono"/>
                <a:ea typeface="Roboto Mono"/>
                <a:cs typeface="Roboto Mono"/>
                <a:sym typeface="Roboto Mono"/>
              </a:rPr>
              <a:t>);</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5100">
                <a:solidFill>
                  <a:srgbClr val="A6E22E"/>
                </a:solidFill>
                <a:latin typeface="Roboto Mono"/>
                <a:ea typeface="Roboto Mono"/>
                <a:cs typeface="Roboto Mono"/>
                <a:sym typeface="Roboto Mono"/>
              </a:rPr>
              <a:t>  print</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"User1: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user1</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name</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user1</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age</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user1</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email</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a:t>
            </a:r>
            <a:r>
              <a:rPr lang="es" sz="5100">
                <a:solidFill>
                  <a:srgbClr val="F8F8F2"/>
                </a:solidFill>
                <a:latin typeface="Roboto Mono"/>
                <a:ea typeface="Roboto Mono"/>
                <a:cs typeface="Roboto Mono"/>
                <a:sym typeface="Roboto Mono"/>
              </a:rPr>
              <a:t>);</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5100">
                <a:solidFill>
                  <a:srgbClr val="A6E22E"/>
                </a:solidFill>
                <a:latin typeface="Roboto Mono"/>
                <a:ea typeface="Roboto Mono"/>
                <a:cs typeface="Roboto Mono"/>
                <a:sym typeface="Roboto Mono"/>
              </a:rPr>
              <a:t>  print</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"User2: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user2</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name</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user2</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age</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user2</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email</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a:t>
            </a:r>
            <a:r>
              <a:rPr lang="es" sz="5100">
                <a:solidFill>
                  <a:srgbClr val="F8F8F2"/>
                </a:solidFill>
                <a:latin typeface="Roboto Mono"/>
                <a:ea typeface="Roboto Mono"/>
                <a:cs typeface="Roboto Mono"/>
                <a:sym typeface="Roboto Mono"/>
              </a:rPr>
              <a:t>);</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5100">
                <a:solidFill>
                  <a:srgbClr val="F8F8F2"/>
                </a:solidFill>
                <a:latin typeface="Roboto Mono"/>
                <a:ea typeface="Roboto Mono"/>
                <a:cs typeface="Roboto Mono"/>
                <a:sym typeface="Roboto Mono"/>
              </a:rPr>
              <a:t>}</a:t>
            </a:r>
            <a:endParaRPr sz="5100">
              <a:solidFill>
                <a:srgbClr val="F8F8F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4600">
              <a:solidFill>
                <a:srgbClr val="F8F8F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3500">
              <a:solidFill>
                <a:srgbClr val="F8F8F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i="1" sz="1366">
              <a:solidFill>
                <a:srgbClr val="66D9EF"/>
              </a:solidFill>
              <a:latin typeface="Roboto Mono"/>
              <a:ea typeface="Roboto Mono"/>
              <a:cs typeface="Roboto Mono"/>
              <a:sym typeface="Roboto Mono"/>
            </a:endParaRPr>
          </a:p>
          <a:p>
            <a:pPr indent="0" lvl="0" marL="0" rtl="0" algn="l">
              <a:spcBef>
                <a:spcPts val="0"/>
              </a:spcBef>
              <a:spcAft>
                <a:spcPts val="1200"/>
              </a:spcAft>
              <a:buNone/>
            </a:pPr>
            <a:r>
              <a:t/>
            </a:r>
            <a:endParaRPr/>
          </a:p>
        </p:txBody>
      </p:sp>
      <p:sp>
        <p:nvSpPr>
          <p:cNvPr id="632" name="Google Shape;632;p89"/>
          <p:cNvSpPr txBox="1"/>
          <p:nvPr/>
        </p:nvSpPr>
        <p:spPr>
          <a:xfrm>
            <a:off x="288700" y="3813950"/>
            <a:ext cx="79167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1600">
                <a:solidFill>
                  <a:srgbClr val="66D9EF"/>
                </a:solidFill>
                <a:latin typeface="Roboto Mono"/>
                <a:ea typeface="Roboto Mono"/>
                <a:cs typeface="Roboto Mono"/>
                <a:sym typeface="Roboto Mono"/>
              </a:rPr>
              <a:t>User1</a:t>
            </a:r>
            <a:r>
              <a:rPr lang="es" sz="1600">
                <a:solidFill>
                  <a:srgbClr val="F92672"/>
                </a:solidFill>
                <a:latin typeface="Roboto Mono"/>
                <a:ea typeface="Roboto Mono"/>
                <a:cs typeface="Roboto Mono"/>
                <a:sym typeface="Roboto Mono"/>
              </a:rPr>
              <a:t>:</a:t>
            </a:r>
            <a:r>
              <a:rPr i="1" lang="es" sz="1600">
                <a:solidFill>
                  <a:srgbClr val="66D9EF"/>
                </a:solidFill>
                <a:latin typeface="Roboto Mono"/>
                <a:ea typeface="Roboto Mono"/>
                <a:cs typeface="Roboto Mono"/>
                <a:sym typeface="Roboto Mono"/>
              </a:rPr>
              <a:t> John Doe</a:t>
            </a:r>
            <a:r>
              <a:rPr lang="es" sz="1600">
                <a:solidFill>
                  <a:srgbClr val="F8F8F2"/>
                </a:solidFill>
                <a:latin typeface="Roboto Mono"/>
                <a:ea typeface="Roboto Mono"/>
                <a:cs typeface="Roboto Mono"/>
                <a:sym typeface="Roboto Mono"/>
              </a:rPr>
              <a:t>, </a:t>
            </a:r>
            <a:r>
              <a:rPr lang="es" sz="1600">
                <a:solidFill>
                  <a:srgbClr val="AE81FF"/>
                </a:solidFill>
                <a:latin typeface="Roboto Mono"/>
                <a:ea typeface="Roboto Mono"/>
                <a:cs typeface="Roboto Mono"/>
                <a:sym typeface="Roboto Mono"/>
              </a:rPr>
              <a:t>30</a:t>
            </a:r>
            <a:r>
              <a:rPr lang="es" sz="1600">
                <a:solidFill>
                  <a:srgbClr val="F8F8F2"/>
                </a:solidFill>
                <a:latin typeface="Roboto Mono"/>
                <a:ea typeface="Roboto Mono"/>
                <a:cs typeface="Roboto Mono"/>
                <a:sym typeface="Roboto Mono"/>
              </a:rPr>
              <a:t>, john.doe</a:t>
            </a:r>
            <a:r>
              <a:rPr i="1" lang="es" sz="1600">
                <a:solidFill>
                  <a:srgbClr val="66D9EF"/>
                </a:solidFill>
                <a:latin typeface="Roboto Mono"/>
                <a:ea typeface="Roboto Mono"/>
                <a:cs typeface="Roboto Mono"/>
                <a:sym typeface="Roboto Mono"/>
              </a:rPr>
              <a:t>@example</a:t>
            </a:r>
            <a:r>
              <a:rPr lang="es" sz="1600">
                <a:solidFill>
                  <a:srgbClr val="F8F8F2"/>
                </a:solidFill>
                <a:latin typeface="Roboto Mono"/>
                <a:ea typeface="Roboto Mono"/>
                <a:cs typeface="Roboto Mono"/>
                <a:sym typeface="Roboto Mono"/>
              </a:rPr>
              <a:t>.com</a:t>
            </a:r>
            <a:endParaRPr sz="1600">
              <a:solidFill>
                <a:srgbClr val="F8F8F2"/>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lt2"/>
              </a:solidFill>
            </a:endParaRPr>
          </a:p>
        </p:txBody>
      </p:sp>
      <p:sp>
        <p:nvSpPr>
          <p:cNvPr id="633" name="Google Shape;633;p89"/>
          <p:cNvSpPr txBox="1"/>
          <p:nvPr/>
        </p:nvSpPr>
        <p:spPr>
          <a:xfrm>
            <a:off x="311700" y="4398775"/>
            <a:ext cx="7916700" cy="37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s" sz="1600">
                <a:solidFill>
                  <a:srgbClr val="66D9EF"/>
                </a:solidFill>
                <a:latin typeface="Roboto Mono"/>
                <a:ea typeface="Roboto Mono"/>
                <a:cs typeface="Roboto Mono"/>
                <a:sym typeface="Roboto Mono"/>
              </a:rPr>
              <a:t>User2</a:t>
            </a:r>
            <a:r>
              <a:rPr lang="es" sz="1600">
                <a:solidFill>
                  <a:srgbClr val="F92672"/>
                </a:solidFill>
                <a:latin typeface="Roboto Mono"/>
                <a:ea typeface="Roboto Mono"/>
                <a:cs typeface="Roboto Mono"/>
                <a:sym typeface="Roboto Mono"/>
              </a:rPr>
              <a:t>:</a:t>
            </a:r>
            <a:r>
              <a:rPr i="1" lang="es" sz="1600">
                <a:solidFill>
                  <a:srgbClr val="66D9EF"/>
                </a:solidFill>
                <a:latin typeface="Roboto Mono"/>
                <a:ea typeface="Roboto Mono"/>
                <a:cs typeface="Roboto Mono"/>
                <a:sym typeface="Roboto Mono"/>
              </a:rPr>
              <a:t> John Doe</a:t>
            </a:r>
            <a:r>
              <a:rPr lang="es" sz="1600">
                <a:solidFill>
                  <a:srgbClr val="F8F8F2"/>
                </a:solidFill>
                <a:latin typeface="Roboto Mono"/>
                <a:ea typeface="Roboto Mono"/>
                <a:cs typeface="Roboto Mono"/>
                <a:sym typeface="Roboto Mono"/>
              </a:rPr>
              <a:t>, </a:t>
            </a:r>
            <a:r>
              <a:rPr lang="es" sz="1600">
                <a:solidFill>
                  <a:srgbClr val="AE81FF"/>
                </a:solidFill>
                <a:latin typeface="Roboto Mono"/>
                <a:ea typeface="Roboto Mono"/>
                <a:cs typeface="Roboto Mono"/>
                <a:sym typeface="Roboto Mono"/>
              </a:rPr>
              <a:t>31</a:t>
            </a:r>
            <a:r>
              <a:rPr lang="es" sz="1600">
                <a:solidFill>
                  <a:srgbClr val="F8F8F2"/>
                </a:solidFill>
                <a:latin typeface="Roboto Mono"/>
                <a:ea typeface="Roboto Mono"/>
                <a:cs typeface="Roboto Mono"/>
                <a:sym typeface="Roboto Mono"/>
              </a:rPr>
              <a:t>, john.doe</a:t>
            </a:r>
            <a:r>
              <a:rPr i="1" lang="es" sz="1600">
                <a:solidFill>
                  <a:srgbClr val="66D9EF"/>
                </a:solidFill>
                <a:latin typeface="Roboto Mono"/>
                <a:ea typeface="Roboto Mono"/>
                <a:cs typeface="Roboto Mono"/>
                <a:sym typeface="Roboto Mono"/>
              </a:rPr>
              <a:t>@example</a:t>
            </a:r>
            <a:r>
              <a:rPr lang="es" sz="1600">
                <a:solidFill>
                  <a:srgbClr val="F8F8F2"/>
                </a:solidFill>
                <a:latin typeface="Roboto Mono"/>
                <a:ea typeface="Roboto Mono"/>
                <a:cs typeface="Roboto Mono"/>
                <a:sym typeface="Roboto Mono"/>
              </a:rPr>
              <a:t>.com</a:t>
            </a:r>
            <a:endParaRPr sz="1600">
              <a:solidFill>
                <a:srgbClr val="F8F8F2"/>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lt2"/>
              </a:solidFill>
            </a:endParaRPr>
          </a:p>
        </p:txBody>
      </p:sp>
      <p:pic>
        <p:nvPicPr>
          <p:cNvPr id="634" name="Google Shape;634;p89">
            <a:hlinkClick r:id="rId3"/>
          </p:cNvPr>
          <p:cNvPicPr preferRelativeResize="0"/>
          <p:nvPr/>
        </p:nvPicPr>
        <p:blipFill>
          <a:blip r:embed="rId4">
            <a:alphaModFix/>
          </a:blip>
          <a:stretch>
            <a:fillRect/>
          </a:stretch>
        </p:blipFill>
        <p:spPr>
          <a:xfrm>
            <a:off x="7971774" y="4483700"/>
            <a:ext cx="1172224" cy="659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0"/>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pic>
        <p:nvPicPr>
          <p:cNvPr id="640" name="Google Shape;640;p90"/>
          <p:cNvPicPr preferRelativeResize="0"/>
          <p:nvPr/>
        </p:nvPicPr>
        <p:blipFill rotWithShape="1">
          <a:blip r:embed="rId3">
            <a:alphaModFix/>
          </a:blip>
          <a:srcRect b="0" l="0" r="33713" t="0"/>
          <a:stretch/>
        </p:blipFill>
        <p:spPr>
          <a:xfrm>
            <a:off x="2667096" y="152400"/>
            <a:ext cx="3809799" cy="483870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91"/>
          <p:cNvPicPr preferRelativeResize="0"/>
          <p:nvPr/>
        </p:nvPicPr>
        <p:blipFill>
          <a:blip r:embed="rId3">
            <a:alphaModFix/>
          </a:blip>
          <a:stretch>
            <a:fillRect/>
          </a:stretch>
        </p:blipFill>
        <p:spPr>
          <a:xfrm>
            <a:off x="1885950" y="190500"/>
            <a:ext cx="5372100" cy="476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Proyecto 2: Chat en tiempo real con Firebase</a:t>
            </a:r>
            <a:endParaRPr/>
          </a:p>
        </p:txBody>
      </p:sp>
      <p:sp>
        <p:nvSpPr>
          <p:cNvPr id="119" name="Google Shape;11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20" name="Google Shape;120;p20" title="Screen Recording 2024-01-18 at 01.00.16.mov">
            <a:hlinkClick r:id="rId3"/>
          </p:cNvPr>
          <p:cNvPicPr preferRelativeResize="0"/>
          <p:nvPr/>
        </p:nvPicPr>
        <p:blipFill>
          <a:blip r:embed="rId4">
            <a:alphaModFix/>
          </a:blip>
          <a:stretch>
            <a:fillRect/>
          </a:stretch>
        </p:blipFill>
        <p:spPr>
          <a:xfrm>
            <a:off x="2545812" y="1234400"/>
            <a:ext cx="4052374" cy="3749951"/>
          </a:xfrm>
          <a:prstGeom prst="rect">
            <a:avLst/>
          </a:prstGeom>
          <a:noFill/>
          <a:ln>
            <a:noFill/>
          </a:ln>
        </p:spPr>
      </p:pic>
      <p:sp>
        <p:nvSpPr>
          <p:cNvPr id="121" name="Google Shape;121;p20"/>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
        <p:nvSpPr>
          <p:cNvPr id="122" name="Google Shape;122;p20"/>
          <p:cNvSpPr txBox="1"/>
          <p:nvPr/>
        </p:nvSpPr>
        <p:spPr>
          <a:xfrm>
            <a:off x="7559100" y="4568875"/>
            <a:ext cx="12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5"/>
              </a:rPr>
              <a:t>Repositorio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GPSPermissions Bloc</a:t>
            </a:r>
            <a:endParaRPr/>
          </a:p>
        </p:txBody>
      </p:sp>
      <p:sp>
        <p:nvSpPr>
          <p:cNvPr id="651" name="Google Shape;651;p92"/>
          <p:cNvSpPr txBox="1"/>
          <p:nvPr>
            <p:ph idx="1" type="body"/>
          </p:nvPr>
        </p:nvSpPr>
        <p:spPr>
          <a:xfrm>
            <a:off x="311700" y="11524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equatable: ^2.0.5</a:t>
            </a:r>
            <a:endParaRPr/>
          </a:p>
        </p:txBody>
      </p:sp>
      <p:sp>
        <p:nvSpPr>
          <p:cNvPr id="652" name="Google Shape;652;p92"/>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
        <p:nvSpPr>
          <p:cNvPr id="653" name="Google Shape;653;p92"/>
          <p:cNvSpPr txBox="1"/>
          <p:nvPr>
            <p:ph type="title"/>
          </p:nvPr>
        </p:nvSpPr>
        <p:spPr>
          <a:xfrm>
            <a:off x="311700" y="1682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Geolocator configuraciones en Android e iOS</a:t>
            </a:r>
            <a:endParaRPr/>
          </a:p>
        </p:txBody>
      </p:sp>
      <p:sp>
        <p:nvSpPr>
          <p:cNvPr id="654" name="Google Shape;654;p92"/>
          <p:cNvSpPr txBox="1"/>
          <p:nvPr>
            <p:ph idx="1" type="body"/>
          </p:nvPr>
        </p:nvSpPr>
        <p:spPr>
          <a:xfrm>
            <a:off x="311700" y="2255250"/>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4"/>
              </a:rPr>
              <a:t>geolocator</a:t>
            </a:r>
            <a:endParaRPr/>
          </a:p>
        </p:txBody>
      </p:sp>
      <p:sp>
        <p:nvSpPr>
          <p:cNvPr id="655" name="Google Shape;655;p92"/>
          <p:cNvSpPr txBox="1"/>
          <p:nvPr>
            <p:ph type="title"/>
          </p:nvPr>
        </p:nvSpPr>
        <p:spPr>
          <a:xfrm>
            <a:off x="311700" y="2920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RxDart</a:t>
            </a:r>
            <a:endParaRPr/>
          </a:p>
        </p:txBody>
      </p:sp>
      <p:sp>
        <p:nvSpPr>
          <p:cNvPr id="656" name="Google Shape;656;p92"/>
          <p:cNvSpPr txBox="1"/>
          <p:nvPr>
            <p:ph idx="1" type="body"/>
          </p:nvPr>
        </p:nvSpPr>
        <p:spPr>
          <a:xfrm>
            <a:off x="311700" y="34927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5"/>
              </a:rPr>
              <a:t>rxdart: ^0.27.7</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Permission Handler</a:t>
            </a:r>
            <a:endParaRPr/>
          </a:p>
        </p:txBody>
      </p:sp>
      <p:sp>
        <p:nvSpPr>
          <p:cNvPr id="662" name="Google Shape;662;p93"/>
          <p:cNvSpPr txBox="1"/>
          <p:nvPr>
            <p:ph idx="1" type="body"/>
          </p:nvPr>
        </p:nvSpPr>
        <p:spPr>
          <a:xfrm>
            <a:off x="311700" y="11524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permission_handler: ^11.2.0</a:t>
            </a:r>
            <a:endParaRPr/>
          </a:p>
        </p:txBody>
      </p:sp>
      <p:sp>
        <p:nvSpPr>
          <p:cNvPr id="663" name="Google Shape;663;p93"/>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Keys para Google Maps</a:t>
            </a:r>
            <a:endParaRPr/>
          </a:p>
        </p:txBody>
      </p:sp>
      <p:sp>
        <p:nvSpPr>
          <p:cNvPr id="669" name="Google Shape;669;p94"/>
          <p:cNvSpPr txBox="1"/>
          <p:nvPr>
            <p:ph idx="1" type="body"/>
          </p:nvPr>
        </p:nvSpPr>
        <p:spPr>
          <a:xfrm>
            <a:off x="311700" y="1152475"/>
            <a:ext cx="8520600" cy="742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a:t>Android: AIzaSyCzi5b3n6dVtAEvMf08u2unX11q8bBkkqs</a:t>
            </a:r>
            <a:endParaRPr/>
          </a:p>
          <a:p>
            <a:pPr indent="-342900" lvl="0" marL="457200" rtl="0" algn="l">
              <a:spcBef>
                <a:spcPts val="0"/>
              </a:spcBef>
              <a:spcAft>
                <a:spcPts val="0"/>
              </a:spcAft>
              <a:buSzPts val="1800"/>
              <a:buChar char="●"/>
            </a:pPr>
            <a:r>
              <a:rPr lang="es"/>
              <a:t>iOS: AIzaSyBJdAckBbgxgTqjHuiZ3WFh9RZLMGwbRc0</a:t>
            </a:r>
            <a:endParaRPr/>
          </a:p>
        </p:txBody>
      </p:sp>
      <p:sp>
        <p:nvSpPr>
          <p:cNvPr id="670" name="Google Shape;670;p94"/>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5"/>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pic>
        <p:nvPicPr>
          <p:cNvPr id="676" name="Google Shape;676;p95"/>
          <p:cNvPicPr preferRelativeResize="0"/>
          <p:nvPr/>
        </p:nvPicPr>
        <p:blipFill>
          <a:blip r:embed="rId3">
            <a:alphaModFix/>
          </a:blip>
          <a:stretch>
            <a:fillRect/>
          </a:stretch>
        </p:blipFill>
        <p:spPr>
          <a:xfrm>
            <a:off x="1698363" y="152400"/>
            <a:ext cx="5747278" cy="483870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Dart Map</a:t>
            </a:r>
            <a:endParaRPr/>
          </a:p>
        </p:txBody>
      </p:sp>
      <p:sp>
        <p:nvSpPr>
          <p:cNvPr id="682" name="Google Shape;682;p96"/>
          <p:cNvSpPr txBox="1"/>
          <p:nvPr>
            <p:ph idx="1" type="body"/>
          </p:nvPr>
        </p:nvSpPr>
        <p:spPr>
          <a:xfrm>
            <a:off x="311700" y="2233650"/>
            <a:ext cx="8520600" cy="27045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lang="es" sz="3000">
                <a:solidFill>
                  <a:srgbClr val="88846F"/>
                </a:solidFill>
                <a:latin typeface="Roboto Mono"/>
                <a:ea typeface="Roboto Mono"/>
                <a:cs typeface="Roboto Mono"/>
                <a:sym typeface="Roboto Mono"/>
              </a:rPr>
              <a:t>// Creating a new map in Dart</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i="1" lang="es" sz="3000">
                <a:solidFill>
                  <a:srgbClr val="66D9EF"/>
                </a:solidFill>
                <a:latin typeface="Roboto Mono"/>
                <a:ea typeface="Roboto Mono"/>
                <a:cs typeface="Roboto Mono"/>
                <a:sym typeface="Roboto Mono"/>
              </a:rPr>
              <a:t>    Map</a:t>
            </a:r>
            <a:r>
              <a:rPr lang="es" sz="3000">
                <a:solidFill>
                  <a:srgbClr val="F8F8F2"/>
                </a:solidFill>
                <a:latin typeface="Roboto Mono"/>
                <a:ea typeface="Roboto Mono"/>
                <a:cs typeface="Roboto Mono"/>
                <a:sym typeface="Roboto Mono"/>
              </a:rPr>
              <a:t>&lt;</a:t>
            </a:r>
            <a:r>
              <a:rPr i="1" lang="es" sz="3000">
                <a:solidFill>
                  <a:srgbClr val="66D9EF"/>
                </a:solidFill>
                <a:latin typeface="Roboto Mono"/>
                <a:ea typeface="Roboto Mono"/>
                <a:cs typeface="Roboto Mono"/>
                <a:sym typeface="Roboto Mono"/>
              </a:rPr>
              <a:t>String</a:t>
            </a:r>
            <a:r>
              <a:rPr lang="es" sz="3000">
                <a:solidFill>
                  <a:srgbClr val="F8F8F2"/>
                </a:solidFill>
                <a:latin typeface="Roboto Mono"/>
                <a:ea typeface="Roboto Mono"/>
                <a:cs typeface="Roboto Mono"/>
                <a:sym typeface="Roboto Mono"/>
              </a:rPr>
              <a:t>, </a:t>
            </a:r>
            <a:r>
              <a:rPr i="1" lang="es" sz="3000">
                <a:solidFill>
                  <a:srgbClr val="66D9EF"/>
                </a:solidFill>
                <a:latin typeface="Roboto Mono"/>
                <a:ea typeface="Roboto Mono"/>
                <a:cs typeface="Roboto Mono"/>
                <a:sym typeface="Roboto Mono"/>
              </a:rPr>
              <a:t>int</a:t>
            </a:r>
            <a:r>
              <a:rPr lang="es" sz="3000">
                <a:solidFill>
                  <a:srgbClr val="F8F8F2"/>
                </a:solidFill>
                <a:latin typeface="Roboto Mono"/>
                <a:ea typeface="Roboto Mono"/>
                <a:cs typeface="Roboto Mono"/>
                <a:sym typeface="Roboto Mono"/>
              </a:rPr>
              <a:t>&gt; map </a:t>
            </a:r>
            <a:r>
              <a:rPr lang="es" sz="3000">
                <a:solidFill>
                  <a:srgbClr val="F92672"/>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E6DB74"/>
                </a:solidFill>
                <a:latin typeface="Roboto Mono"/>
                <a:ea typeface="Roboto Mono"/>
                <a:cs typeface="Roboto Mono"/>
                <a:sym typeface="Roboto Mono"/>
              </a:rPr>
              <a:t>      'apple'</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5</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E6DB74"/>
                </a:solidFill>
                <a:latin typeface="Roboto Mono"/>
                <a:ea typeface="Roboto Mono"/>
                <a:cs typeface="Roboto Mono"/>
                <a:sym typeface="Roboto Mono"/>
              </a:rPr>
              <a:t>      'banana'</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7</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E6DB74"/>
                </a:solidFill>
                <a:latin typeface="Roboto Mono"/>
                <a:ea typeface="Roboto Mono"/>
                <a:cs typeface="Roboto Mono"/>
                <a:sym typeface="Roboto Mono"/>
              </a:rPr>
              <a:t>      'orange'</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8</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A6E22E"/>
                </a:solidFill>
                <a:latin typeface="Roboto Mono"/>
                <a:ea typeface="Roboto Mono"/>
                <a:cs typeface="Roboto Mono"/>
                <a:sym typeface="Roboto Mono"/>
              </a:rPr>
              <a:t>print</a:t>
            </a:r>
            <a:r>
              <a:rPr lang="es" sz="3000">
                <a:solidFill>
                  <a:srgbClr val="F8F8F2"/>
                </a:solidFill>
                <a:latin typeface="Roboto Mono"/>
                <a:ea typeface="Roboto Mono"/>
                <a:cs typeface="Roboto Mono"/>
                <a:sym typeface="Roboto Mono"/>
              </a:rPr>
              <a:t>(map[</a:t>
            </a:r>
            <a:r>
              <a:rPr lang="es" sz="3000">
                <a:solidFill>
                  <a:srgbClr val="E6DB74"/>
                </a:solidFill>
                <a:latin typeface="Roboto Mono"/>
                <a:ea typeface="Roboto Mono"/>
                <a:cs typeface="Roboto Mono"/>
                <a:sym typeface="Roboto Mono"/>
              </a:rPr>
              <a:t>'banana'</a:t>
            </a:r>
            <a:r>
              <a:rPr lang="es" sz="3000">
                <a:solidFill>
                  <a:srgbClr val="F8F8F2"/>
                </a:solidFill>
                <a:latin typeface="Roboto Mono"/>
                <a:ea typeface="Roboto Mono"/>
                <a:cs typeface="Roboto Mono"/>
                <a:sym typeface="Roboto Mono"/>
              </a:rPr>
              <a:t>])</a:t>
            </a:r>
            <a:r>
              <a:rPr lang="es" sz="3000">
                <a:solidFill>
                  <a:srgbClr val="000000"/>
                </a:solidFill>
                <a:latin typeface="Roboto Mono"/>
                <a:ea typeface="Roboto Mono"/>
                <a:cs typeface="Roboto Mono"/>
                <a:sym typeface="Roboto Mono"/>
              </a:rPr>
              <a:t> </a:t>
            </a:r>
            <a:r>
              <a:rPr lang="es" sz="3000">
                <a:solidFill>
                  <a:srgbClr val="88846F"/>
                </a:solidFill>
                <a:latin typeface="Roboto Mono"/>
                <a:ea typeface="Roboto Mono"/>
                <a:cs typeface="Roboto Mono"/>
                <a:sym typeface="Roboto Mono"/>
              </a:rPr>
              <a:t>// 7</a:t>
            </a:r>
            <a:endParaRPr sz="3000">
              <a:solidFill>
                <a:srgbClr val="000000"/>
              </a:solidFill>
              <a:latin typeface="Roboto Mono"/>
              <a:ea typeface="Roboto Mono"/>
              <a:cs typeface="Roboto Mono"/>
              <a:sym typeface="Roboto Mono"/>
            </a:endParaRPr>
          </a:p>
          <a:p>
            <a:pPr indent="0" lvl="0" marL="0" rtl="0" algn="l">
              <a:spcBef>
                <a:spcPts val="1200"/>
              </a:spcBef>
              <a:spcAft>
                <a:spcPts val="1200"/>
              </a:spcAft>
              <a:buNone/>
            </a:pPr>
            <a:r>
              <a:rPr lang="es" sz="3000">
                <a:solidFill>
                  <a:srgbClr val="A6E22E"/>
                </a:solidFill>
                <a:latin typeface="Roboto Mono"/>
                <a:ea typeface="Roboto Mono"/>
                <a:cs typeface="Roboto Mono"/>
                <a:sym typeface="Roboto Mono"/>
              </a:rPr>
              <a:t>print</a:t>
            </a:r>
            <a:r>
              <a:rPr lang="es" sz="3000">
                <a:solidFill>
                  <a:srgbClr val="F8F8F2"/>
                </a:solidFill>
                <a:latin typeface="Roboto Mono"/>
                <a:ea typeface="Roboto Mono"/>
                <a:cs typeface="Roboto Mono"/>
                <a:sym typeface="Roboto Mono"/>
              </a:rPr>
              <a:t>(map[</a:t>
            </a:r>
            <a:r>
              <a:rPr lang="es" sz="3000">
                <a:solidFill>
                  <a:srgbClr val="E6DB74"/>
                </a:solidFill>
                <a:latin typeface="Roboto Mono"/>
                <a:ea typeface="Roboto Mono"/>
                <a:cs typeface="Roboto Mono"/>
                <a:sym typeface="Roboto Mono"/>
              </a:rPr>
              <a:t>'apple'</a:t>
            </a:r>
            <a:r>
              <a:rPr lang="es" sz="3000">
                <a:solidFill>
                  <a:srgbClr val="F8F8F2"/>
                </a:solidFill>
                <a:latin typeface="Roboto Mono"/>
                <a:ea typeface="Roboto Mono"/>
                <a:cs typeface="Roboto Mono"/>
                <a:sym typeface="Roboto Mono"/>
              </a:rPr>
              <a:t>])</a:t>
            </a:r>
            <a:r>
              <a:rPr lang="es" sz="3000">
                <a:solidFill>
                  <a:srgbClr val="000000"/>
                </a:solidFill>
                <a:latin typeface="Roboto Mono"/>
                <a:ea typeface="Roboto Mono"/>
                <a:cs typeface="Roboto Mono"/>
                <a:sym typeface="Roboto Mono"/>
              </a:rPr>
              <a:t> </a:t>
            </a:r>
            <a:r>
              <a:rPr lang="es" sz="3000">
                <a:solidFill>
                  <a:srgbClr val="88846F"/>
                </a:solidFill>
                <a:latin typeface="Roboto Mono"/>
                <a:ea typeface="Roboto Mono"/>
                <a:cs typeface="Roboto Mono"/>
                <a:sym typeface="Roboto Mono"/>
              </a:rPr>
              <a:t>// 5</a:t>
            </a:r>
            <a:endParaRPr sz="3000">
              <a:solidFill>
                <a:srgbClr val="88846F"/>
              </a:solidFill>
              <a:latin typeface="Roboto Mono"/>
              <a:ea typeface="Roboto Mono"/>
              <a:cs typeface="Roboto Mono"/>
              <a:sym typeface="Roboto Mono"/>
            </a:endParaRPr>
          </a:p>
        </p:txBody>
      </p:sp>
      <p:sp>
        <p:nvSpPr>
          <p:cNvPr id="683" name="Google Shape;683;p96"/>
          <p:cNvSpPr txBox="1"/>
          <p:nvPr/>
        </p:nvSpPr>
        <p:spPr>
          <a:xfrm>
            <a:off x="349450" y="1017725"/>
            <a:ext cx="8380200" cy="12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A Dart Map, often simply referred to as a 'map', is a collection of key-value pairs. In a map, there is a finite number of keys, and each key has exactly one value associated with it. This key-value pair system allows us to retrieve a value using its associated key.</a:t>
            </a:r>
            <a:endParaRPr sz="1800">
              <a:solidFill>
                <a:schemeClr val="lt2"/>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Dart Map Operations and Methods</a:t>
            </a:r>
            <a:endParaRPr/>
          </a:p>
        </p:txBody>
      </p:sp>
      <p:sp>
        <p:nvSpPr>
          <p:cNvPr id="689" name="Google Shape;689;p97"/>
          <p:cNvSpPr txBox="1"/>
          <p:nvPr>
            <p:ph idx="1" type="body"/>
          </p:nvPr>
        </p:nvSpPr>
        <p:spPr>
          <a:xfrm>
            <a:off x="311700" y="1185200"/>
            <a:ext cx="8520600" cy="3753000"/>
          </a:xfrm>
          <a:prstGeom prst="rect">
            <a:avLst/>
          </a:prstGeom>
        </p:spPr>
        <p:txBody>
          <a:bodyPr anchorCtr="0" anchor="t" bIns="91425" lIns="91425" spcFirstLastPara="1" rIns="91425" wrap="square" tIns="91425">
            <a:normAutofit fontScale="47500" lnSpcReduction="10000"/>
          </a:bodyPr>
          <a:lstStyle/>
          <a:p>
            <a:pPr indent="0" lvl="0" marL="0" rtl="0" algn="l">
              <a:lnSpc>
                <a:spcPct val="150000"/>
              </a:lnSpc>
              <a:spcBef>
                <a:spcPts val="0"/>
              </a:spcBef>
              <a:spcAft>
                <a:spcPts val="0"/>
              </a:spcAft>
              <a:buNone/>
            </a:pPr>
            <a:r>
              <a:rPr lang="es" sz="3000">
                <a:solidFill>
                  <a:srgbClr val="88846F"/>
                </a:solidFill>
                <a:latin typeface="Roboto Mono"/>
                <a:ea typeface="Roboto Mono"/>
                <a:cs typeface="Roboto Mono"/>
                <a:sym typeface="Roboto Mono"/>
              </a:rPr>
              <a:t>// Using forEach method in Dart map</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F8F8F2"/>
                </a:solidFill>
                <a:latin typeface="Roboto Mono"/>
                <a:ea typeface="Roboto Mono"/>
                <a:cs typeface="Roboto Mono"/>
                <a:sym typeface="Roboto Mono"/>
              </a:rPr>
              <a:t>map.</a:t>
            </a:r>
            <a:r>
              <a:rPr lang="es" sz="3000">
                <a:solidFill>
                  <a:srgbClr val="A6E22E"/>
                </a:solidFill>
                <a:latin typeface="Roboto Mono"/>
                <a:ea typeface="Roboto Mono"/>
                <a:cs typeface="Roboto Mono"/>
                <a:sym typeface="Roboto Mono"/>
              </a:rPr>
              <a:t>forEach</a:t>
            </a:r>
            <a:r>
              <a:rPr lang="es" sz="3000">
                <a:solidFill>
                  <a:srgbClr val="F8F8F2"/>
                </a:solidFill>
                <a:latin typeface="Roboto Mono"/>
                <a:ea typeface="Roboto Mono"/>
                <a:cs typeface="Roboto Mono"/>
                <a:sym typeface="Roboto Mono"/>
              </a:rPr>
              <a:t>((key, value)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A6E22E"/>
                </a:solidFill>
                <a:latin typeface="Roboto Mono"/>
                <a:ea typeface="Roboto Mono"/>
                <a:cs typeface="Roboto Mono"/>
                <a:sym typeface="Roboto Mono"/>
              </a:rPr>
              <a:t>  print</a:t>
            </a:r>
            <a:r>
              <a:rPr lang="es" sz="3000">
                <a:solidFill>
                  <a:srgbClr val="F8F8F2"/>
                </a:solidFill>
                <a:latin typeface="Roboto Mono"/>
                <a:ea typeface="Roboto Mono"/>
                <a:cs typeface="Roboto Mono"/>
                <a:sym typeface="Roboto Mono"/>
              </a:rPr>
              <a:t>(</a:t>
            </a:r>
            <a:r>
              <a:rPr lang="es" sz="3000">
                <a:solidFill>
                  <a:srgbClr val="E6DB74"/>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a:t>
            </a:r>
            <a:r>
              <a:rPr i="1" lang="es" sz="3000">
                <a:solidFill>
                  <a:srgbClr val="FD971F"/>
                </a:solidFill>
                <a:latin typeface="Roboto Mono"/>
                <a:ea typeface="Roboto Mono"/>
                <a:cs typeface="Roboto Mono"/>
                <a:sym typeface="Roboto Mono"/>
              </a:rPr>
              <a:t>key</a:t>
            </a:r>
            <a:r>
              <a:rPr lang="es" sz="3000">
                <a:solidFill>
                  <a:srgbClr val="E6DB74"/>
                </a:solidFill>
                <a:latin typeface="Roboto Mono"/>
                <a:ea typeface="Roboto Mono"/>
                <a:cs typeface="Roboto Mono"/>
                <a:sym typeface="Roboto Mono"/>
              </a:rPr>
              <a:t>: </a:t>
            </a:r>
            <a:r>
              <a:rPr lang="es" sz="3000">
                <a:solidFill>
                  <a:srgbClr val="F8F8F2"/>
                </a:solidFill>
                <a:latin typeface="Roboto Mono"/>
                <a:ea typeface="Roboto Mono"/>
                <a:cs typeface="Roboto Mono"/>
                <a:sym typeface="Roboto Mono"/>
              </a:rPr>
              <a:t>$</a:t>
            </a:r>
            <a:r>
              <a:rPr i="1" lang="es" sz="3000">
                <a:solidFill>
                  <a:srgbClr val="FD971F"/>
                </a:solidFill>
                <a:latin typeface="Roboto Mono"/>
                <a:ea typeface="Roboto Mono"/>
                <a:cs typeface="Roboto Mono"/>
                <a:sym typeface="Roboto Mono"/>
              </a:rPr>
              <a:t>value</a:t>
            </a:r>
            <a:r>
              <a:rPr lang="es" sz="3000">
                <a:solidFill>
                  <a:srgbClr val="E6DB74"/>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88846F"/>
                </a:solidFill>
                <a:latin typeface="Roboto Mono"/>
                <a:ea typeface="Roboto Mono"/>
                <a:cs typeface="Roboto Mono"/>
                <a:sym typeface="Roboto Mono"/>
              </a:rPr>
              <a:t>// Using containsKey method in Dart map</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F92672"/>
                </a:solidFill>
                <a:latin typeface="Roboto Mono"/>
                <a:ea typeface="Roboto Mono"/>
                <a:cs typeface="Roboto Mono"/>
                <a:sym typeface="Roboto Mono"/>
              </a:rPr>
              <a:t>if</a:t>
            </a:r>
            <a:r>
              <a:rPr lang="es" sz="3000">
                <a:solidFill>
                  <a:srgbClr val="F8F8F2"/>
                </a:solidFill>
                <a:latin typeface="Roboto Mono"/>
                <a:ea typeface="Roboto Mono"/>
                <a:cs typeface="Roboto Mono"/>
                <a:sym typeface="Roboto Mono"/>
              </a:rPr>
              <a:t> (map.</a:t>
            </a:r>
            <a:r>
              <a:rPr lang="es" sz="3000">
                <a:solidFill>
                  <a:srgbClr val="A6E22E"/>
                </a:solidFill>
                <a:latin typeface="Roboto Mono"/>
                <a:ea typeface="Roboto Mono"/>
                <a:cs typeface="Roboto Mono"/>
                <a:sym typeface="Roboto Mono"/>
              </a:rPr>
              <a:t>containsKey</a:t>
            </a:r>
            <a:r>
              <a:rPr lang="es" sz="3000">
                <a:solidFill>
                  <a:srgbClr val="F8F8F2"/>
                </a:solidFill>
                <a:latin typeface="Roboto Mono"/>
                <a:ea typeface="Roboto Mono"/>
                <a:cs typeface="Roboto Mono"/>
                <a:sym typeface="Roboto Mono"/>
              </a:rPr>
              <a:t>(</a:t>
            </a:r>
            <a:r>
              <a:rPr lang="es" sz="3000">
                <a:solidFill>
                  <a:srgbClr val="E6DB74"/>
                </a:solidFill>
                <a:latin typeface="Roboto Mono"/>
                <a:ea typeface="Roboto Mono"/>
                <a:cs typeface="Roboto Mono"/>
                <a:sym typeface="Roboto Mono"/>
              </a:rPr>
              <a:t>'apple'</a:t>
            </a: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A6E22E"/>
                </a:solidFill>
                <a:latin typeface="Roboto Mono"/>
                <a:ea typeface="Roboto Mono"/>
                <a:cs typeface="Roboto Mono"/>
                <a:sym typeface="Roboto Mono"/>
              </a:rPr>
              <a:t>  print</a:t>
            </a:r>
            <a:r>
              <a:rPr lang="es" sz="3000">
                <a:solidFill>
                  <a:srgbClr val="F8F8F2"/>
                </a:solidFill>
                <a:latin typeface="Roboto Mono"/>
                <a:ea typeface="Roboto Mono"/>
                <a:cs typeface="Roboto Mono"/>
                <a:sym typeface="Roboto Mono"/>
              </a:rPr>
              <a:t>(</a:t>
            </a:r>
            <a:r>
              <a:rPr lang="es" sz="3000">
                <a:solidFill>
                  <a:srgbClr val="E6DB74"/>
                </a:solidFill>
                <a:latin typeface="Roboto Mono"/>
                <a:ea typeface="Roboto Mono"/>
                <a:cs typeface="Roboto Mono"/>
                <a:sym typeface="Roboto Mono"/>
              </a:rPr>
              <a:t>'Apple exists in the map'</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F8F8F2"/>
                </a:solidFill>
                <a:latin typeface="Roboto Mono"/>
                <a:ea typeface="Roboto Mono"/>
                <a:cs typeface="Roboto Mono"/>
                <a:sym typeface="Roboto Mono"/>
              </a:rPr>
              <a:t>} </a:t>
            </a:r>
            <a:r>
              <a:rPr lang="es" sz="3000">
                <a:solidFill>
                  <a:srgbClr val="F92672"/>
                </a:solidFill>
                <a:latin typeface="Roboto Mono"/>
                <a:ea typeface="Roboto Mono"/>
                <a:cs typeface="Roboto Mono"/>
                <a:sym typeface="Roboto Mono"/>
              </a:rPr>
              <a:t>else</a:t>
            </a: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A6E22E"/>
                </a:solidFill>
                <a:latin typeface="Roboto Mono"/>
                <a:ea typeface="Roboto Mono"/>
                <a:cs typeface="Roboto Mono"/>
                <a:sym typeface="Roboto Mono"/>
              </a:rPr>
              <a:t>  print</a:t>
            </a:r>
            <a:r>
              <a:rPr lang="es" sz="3000">
                <a:solidFill>
                  <a:srgbClr val="F8F8F2"/>
                </a:solidFill>
                <a:latin typeface="Roboto Mono"/>
                <a:ea typeface="Roboto Mono"/>
                <a:cs typeface="Roboto Mono"/>
                <a:sym typeface="Roboto Mono"/>
              </a:rPr>
              <a:t>(</a:t>
            </a:r>
            <a:r>
              <a:rPr lang="es" sz="3000">
                <a:solidFill>
                  <a:srgbClr val="E6DB74"/>
                </a:solidFill>
                <a:latin typeface="Roboto Mono"/>
                <a:ea typeface="Roboto Mono"/>
                <a:cs typeface="Roboto Mono"/>
                <a:sym typeface="Roboto Mono"/>
              </a:rPr>
              <a:t>'Apple does not exist in the map'</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F8F8F2"/>
                </a:solidFill>
                <a:latin typeface="Roboto Mono"/>
                <a:ea typeface="Roboto Mono"/>
                <a:cs typeface="Roboto Mono"/>
                <a:sym typeface="Roboto Mono"/>
              </a:rPr>
              <a:t>}</a:t>
            </a:r>
            <a:endParaRPr sz="3000">
              <a:solidFill>
                <a:srgbClr val="88846F"/>
              </a:solidFill>
              <a:latin typeface="Roboto Mono"/>
              <a:ea typeface="Roboto Mono"/>
              <a:cs typeface="Roboto Mono"/>
              <a:sym typeface="Roboto Mono"/>
            </a:endParaRPr>
          </a:p>
          <a:p>
            <a:pPr indent="0" lvl="0" marL="0" rtl="0" algn="l">
              <a:spcBef>
                <a:spcPts val="0"/>
              </a:spcBef>
              <a:spcAft>
                <a:spcPts val="120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Methods in Dart Map</a:t>
            </a:r>
            <a:endParaRPr/>
          </a:p>
        </p:txBody>
      </p:sp>
      <p:sp>
        <p:nvSpPr>
          <p:cNvPr id="695" name="Google Shape;695;p98"/>
          <p:cNvSpPr txBox="1"/>
          <p:nvPr/>
        </p:nvSpPr>
        <p:spPr>
          <a:xfrm>
            <a:off x="311700" y="1413125"/>
            <a:ext cx="8303700" cy="3206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s" sz="1800">
                <a:solidFill>
                  <a:schemeClr val="lt2"/>
                </a:solidFill>
              </a:rPr>
              <a:t>Map.castFrom(): This method adapts the source map to be a map with a different type of keys and values.</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Map.identity(): This method creates an identity map with the default implementation, LinkedHashMap.</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Map.from(): This method creates a new map with the same keys and values as another map.</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Map.fromEntries(): This method creates a new map and adds all entries from an iterable.</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Map.unmodifiable(): This method creates an unmodifiable hash-based map containing the entries of another map.</a:t>
            </a:r>
            <a:endParaRPr sz="1800">
              <a:solidFill>
                <a:schemeClr val="lt2"/>
              </a:solidFill>
            </a:endParaRPr>
          </a:p>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Methods in Dart Map</a:t>
            </a:r>
            <a:endParaRPr/>
          </a:p>
        </p:txBody>
      </p:sp>
      <p:sp>
        <p:nvSpPr>
          <p:cNvPr id="701" name="Google Shape;701;p99"/>
          <p:cNvSpPr txBox="1"/>
          <p:nvPr>
            <p:ph idx="1" type="body"/>
          </p:nvPr>
        </p:nvSpPr>
        <p:spPr>
          <a:xfrm>
            <a:off x="311700" y="1185200"/>
            <a:ext cx="8520600" cy="3753000"/>
          </a:xfrm>
          <a:prstGeom prst="rect">
            <a:avLst/>
          </a:prstGeom>
        </p:spPr>
        <p:txBody>
          <a:bodyPr anchorCtr="0" anchor="t" bIns="91425" lIns="91425" spcFirstLastPara="1" rIns="91425" wrap="square" tIns="91425">
            <a:normAutofit fontScale="62500" lnSpcReduction="20000"/>
          </a:bodyPr>
          <a:lstStyle/>
          <a:p>
            <a:pPr indent="0" lvl="0" marL="0" rtl="0" algn="l">
              <a:lnSpc>
                <a:spcPct val="150000"/>
              </a:lnSpc>
              <a:spcBef>
                <a:spcPts val="0"/>
              </a:spcBef>
              <a:spcAft>
                <a:spcPts val="0"/>
              </a:spcAft>
              <a:buNone/>
            </a:pPr>
            <a:r>
              <a:rPr lang="es" sz="3000">
                <a:solidFill>
                  <a:srgbClr val="88846F"/>
                </a:solidFill>
                <a:latin typeface="Roboto Mono"/>
                <a:ea typeface="Roboto Mono"/>
                <a:cs typeface="Roboto Mono"/>
                <a:sym typeface="Roboto Mono"/>
              </a:rPr>
              <a:t>// Using Map.castFrom() static method</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i="1" lang="es" sz="3000">
                <a:solidFill>
                  <a:srgbClr val="66D9EF"/>
                </a:solidFill>
                <a:latin typeface="Roboto Mono"/>
                <a:ea typeface="Roboto Mono"/>
                <a:cs typeface="Roboto Mono"/>
                <a:sym typeface="Roboto Mono"/>
              </a:rPr>
              <a:t>    Map</a:t>
            </a:r>
            <a:r>
              <a:rPr lang="es" sz="3000">
                <a:solidFill>
                  <a:srgbClr val="F8F8F2"/>
                </a:solidFill>
                <a:latin typeface="Roboto Mono"/>
                <a:ea typeface="Roboto Mono"/>
                <a:cs typeface="Roboto Mono"/>
                <a:sym typeface="Roboto Mono"/>
              </a:rPr>
              <a:t>&lt;</a:t>
            </a:r>
            <a:r>
              <a:rPr i="1" lang="es" sz="3000">
                <a:solidFill>
                  <a:srgbClr val="66D9EF"/>
                </a:solidFill>
                <a:latin typeface="Roboto Mono"/>
                <a:ea typeface="Roboto Mono"/>
                <a:cs typeface="Roboto Mono"/>
                <a:sym typeface="Roboto Mono"/>
              </a:rPr>
              <a:t>String</a:t>
            </a:r>
            <a:r>
              <a:rPr lang="es" sz="3000">
                <a:solidFill>
                  <a:srgbClr val="F8F8F2"/>
                </a:solidFill>
                <a:latin typeface="Roboto Mono"/>
                <a:ea typeface="Roboto Mono"/>
                <a:cs typeface="Roboto Mono"/>
                <a:sym typeface="Roboto Mono"/>
              </a:rPr>
              <a:t>, </a:t>
            </a:r>
            <a:r>
              <a:rPr i="1" lang="es" sz="3000">
                <a:solidFill>
                  <a:srgbClr val="66D9EF"/>
                </a:solidFill>
                <a:latin typeface="Roboto Mono"/>
                <a:ea typeface="Roboto Mono"/>
                <a:cs typeface="Roboto Mono"/>
                <a:sym typeface="Roboto Mono"/>
              </a:rPr>
              <a:t>int</a:t>
            </a:r>
            <a:r>
              <a:rPr lang="es" sz="3000">
                <a:solidFill>
                  <a:srgbClr val="F8F8F2"/>
                </a:solidFill>
                <a:latin typeface="Roboto Mono"/>
                <a:ea typeface="Roboto Mono"/>
                <a:cs typeface="Roboto Mono"/>
                <a:sym typeface="Roboto Mono"/>
              </a:rPr>
              <a:t>&gt; map1 </a:t>
            </a:r>
            <a:r>
              <a:rPr lang="es" sz="3000">
                <a:solidFill>
                  <a:srgbClr val="F92672"/>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E6DB74"/>
                </a:solidFill>
                <a:latin typeface="Roboto Mono"/>
                <a:ea typeface="Roboto Mono"/>
                <a:cs typeface="Roboto Mono"/>
                <a:sym typeface="Roboto Mono"/>
              </a:rPr>
              <a:t>      'apple'</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5</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E6DB74"/>
                </a:solidFill>
                <a:latin typeface="Roboto Mono"/>
                <a:ea typeface="Roboto Mono"/>
                <a:cs typeface="Roboto Mono"/>
                <a:sym typeface="Roboto Mono"/>
              </a:rPr>
              <a:t>      'banana'</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7</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E6DB74"/>
                </a:solidFill>
                <a:latin typeface="Roboto Mono"/>
                <a:ea typeface="Roboto Mono"/>
                <a:cs typeface="Roboto Mono"/>
                <a:sym typeface="Roboto Mono"/>
              </a:rPr>
              <a:t>      'orange'</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8</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i="1" lang="es" sz="3000">
                <a:solidFill>
                  <a:srgbClr val="66D9EF"/>
                </a:solidFill>
                <a:latin typeface="Roboto Mono"/>
                <a:ea typeface="Roboto Mono"/>
                <a:cs typeface="Roboto Mono"/>
                <a:sym typeface="Roboto Mono"/>
              </a:rPr>
              <a:t>    Map</a:t>
            </a:r>
            <a:r>
              <a:rPr lang="es" sz="3000">
                <a:solidFill>
                  <a:srgbClr val="F8F8F2"/>
                </a:solidFill>
                <a:latin typeface="Roboto Mono"/>
                <a:ea typeface="Roboto Mono"/>
                <a:cs typeface="Roboto Mono"/>
                <a:sym typeface="Roboto Mono"/>
              </a:rPr>
              <a:t>&lt;</a:t>
            </a:r>
            <a:r>
              <a:rPr i="1" lang="es" sz="3000">
                <a:solidFill>
                  <a:srgbClr val="66D9EF"/>
                </a:solidFill>
                <a:latin typeface="Roboto Mono"/>
                <a:ea typeface="Roboto Mono"/>
                <a:cs typeface="Roboto Mono"/>
                <a:sym typeface="Roboto Mono"/>
              </a:rPr>
              <a:t>String</a:t>
            </a:r>
            <a:r>
              <a:rPr lang="es" sz="3000">
                <a:solidFill>
                  <a:srgbClr val="F8F8F2"/>
                </a:solidFill>
                <a:latin typeface="Roboto Mono"/>
                <a:ea typeface="Roboto Mono"/>
                <a:cs typeface="Roboto Mono"/>
                <a:sym typeface="Roboto Mono"/>
              </a:rPr>
              <a:t>, </a:t>
            </a:r>
            <a:r>
              <a:rPr i="1" lang="es" sz="3000">
                <a:solidFill>
                  <a:srgbClr val="66D9EF"/>
                </a:solidFill>
                <a:latin typeface="Roboto Mono"/>
                <a:ea typeface="Roboto Mono"/>
                <a:cs typeface="Roboto Mono"/>
                <a:sym typeface="Roboto Mono"/>
              </a:rPr>
              <a:t>double</a:t>
            </a:r>
            <a:r>
              <a:rPr lang="es" sz="3000">
                <a:solidFill>
                  <a:srgbClr val="F8F8F2"/>
                </a:solidFill>
                <a:latin typeface="Roboto Mono"/>
                <a:ea typeface="Roboto Mono"/>
                <a:cs typeface="Roboto Mono"/>
                <a:sym typeface="Roboto Mono"/>
              </a:rPr>
              <a:t>&gt; map2 </a:t>
            </a:r>
            <a:r>
              <a:rPr lang="es" sz="3000">
                <a:solidFill>
                  <a:srgbClr val="F92672"/>
                </a:solidFill>
                <a:latin typeface="Roboto Mono"/>
                <a:ea typeface="Roboto Mono"/>
                <a:cs typeface="Roboto Mono"/>
                <a:sym typeface="Roboto Mono"/>
              </a:rPr>
              <a:t>=</a:t>
            </a:r>
            <a:r>
              <a:rPr i="1" lang="es" sz="3000">
                <a:solidFill>
                  <a:srgbClr val="66D9EF"/>
                </a:solidFill>
                <a:latin typeface="Roboto Mono"/>
                <a:ea typeface="Roboto Mono"/>
                <a:cs typeface="Roboto Mono"/>
                <a:sym typeface="Roboto Mono"/>
              </a:rPr>
              <a:t> Map</a:t>
            </a:r>
            <a:r>
              <a:rPr lang="es" sz="3000">
                <a:solidFill>
                  <a:srgbClr val="F8F8F2"/>
                </a:solidFill>
                <a:latin typeface="Roboto Mono"/>
                <a:ea typeface="Roboto Mono"/>
                <a:cs typeface="Roboto Mono"/>
                <a:sym typeface="Roboto Mono"/>
              </a:rPr>
              <a:t>.</a:t>
            </a:r>
            <a:r>
              <a:rPr lang="es" sz="3000">
                <a:solidFill>
                  <a:srgbClr val="A6E22E"/>
                </a:solidFill>
                <a:latin typeface="Roboto Mono"/>
                <a:ea typeface="Roboto Mono"/>
                <a:cs typeface="Roboto Mono"/>
                <a:sym typeface="Roboto Mono"/>
              </a:rPr>
              <a:t>castFrom</a:t>
            </a:r>
            <a:r>
              <a:rPr lang="es" sz="3000">
                <a:solidFill>
                  <a:srgbClr val="F8F8F2"/>
                </a:solidFill>
                <a:latin typeface="Roboto Mono"/>
                <a:ea typeface="Roboto Mono"/>
                <a:cs typeface="Roboto Mono"/>
                <a:sym typeface="Roboto Mono"/>
              </a:rPr>
              <a:t>(map1);</a:t>
            </a:r>
            <a:endParaRPr sz="3000">
              <a:solidFill>
                <a:srgbClr val="F8F8F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3000">
              <a:solidFill>
                <a:srgbClr val="88846F"/>
              </a:solidFill>
              <a:latin typeface="Roboto Mono"/>
              <a:ea typeface="Roboto Mono"/>
              <a:cs typeface="Roboto Mono"/>
              <a:sym typeface="Roboto Mono"/>
            </a:endParaRPr>
          </a:p>
          <a:p>
            <a:pPr indent="0" lvl="0" marL="0" rtl="0" algn="l">
              <a:spcBef>
                <a:spcPts val="0"/>
              </a:spcBef>
              <a:spcAft>
                <a:spcPts val="120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Map Property in Dart</a:t>
            </a:r>
            <a:endParaRPr/>
          </a:p>
        </p:txBody>
      </p:sp>
      <p:sp>
        <p:nvSpPr>
          <p:cNvPr id="707" name="Google Shape;707;p100"/>
          <p:cNvSpPr txBox="1"/>
          <p:nvPr/>
        </p:nvSpPr>
        <p:spPr>
          <a:xfrm>
            <a:off x="311700" y="1078850"/>
            <a:ext cx="8303700" cy="1960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s" sz="1800">
                <a:solidFill>
                  <a:schemeClr val="lt2"/>
                </a:solidFill>
              </a:rPr>
              <a:t>entries: This property returns an iterable of all entries in the map.</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keys: This property provides an iterable of all keys in the map.</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values: This property returns an iterable of all values in the map.</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length: This property gives the number of key-value pairs in the map.</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isEmpty: This property checks whether the map is empty.</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isNotEmpty: This property checks whether the map is not empty.</a:t>
            </a:r>
            <a:endParaRPr sz="1800">
              <a:solidFill>
                <a:schemeClr val="lt2"/>
              </a:solidFill>
            </a:endParaRPr>
          </a:p>
          <a:p>
            <a:pPr indent="0" lvl="0" marL="0" rtl="0" algn="l">
              <a:spcBef>
                <a:spcPts val="0"/>
              </a:spcBef>
              <a:spcAft>
                <a:spcPts val="0"/>
              </a:spcAft>
              <a:buNone/>
            </a:pPr>
            <a:r>
              <a:t/>
            </a:r>
            <a:endParaRPr sz="1800">
              <a:solidFill>
                <a:schemeClr val="lt2"/>
              </a:solidFill>
            </a:endParaRPr>
          </a:p>
        </p:txBody>
      </p:sp>
      <p:sp>
        <p:nvSpPr>
          <p:cNvPr id="708" name="Google Shape;708;p100"/>
          <p:cNvSpPr txBox="1"/>
          <p:nvPr>
            <p:ph idx="1" type="body"/>
          </p:nvPr>
        </p:nvSpPr>
        <p:spPr>
          <a:xfrm>
            <a:off x="311700" y="2977975"/>
            <a:ext cx="8520600" cy="1960200"/>
          </a:xfrm>
          <a:prstGeom prst="rect">
            <a:avLst/>
          </a:prstGeom>
        </p:spPr>
        <p:txBody>
          <a:bodyPr anchorCtr="0" anchor="t" bIns="91425" lIns="91425" spcFirstLastPara="1" rIns="91425" wrap="square" tIns="91425">
            <a:normAutofit fontScale="62500" lnSpcReduction="20000"/>
          </a:bodyPr>
          <a:lstStyle/>
          <a:p>
            <a:pPr indent="0" lvl="0" marL="0" rtl="0" algn="l">
              <a:lnSpc>
                <a:spcPct val="150000"/>
              </a:lnSpc>
              <a:spcBef>
                <a:spcPts val="0"/>
              </a:spcBef>
              <a:spcAft>
                <a:spcPts val="0"/>
              </a:spcAft>
              <a:buNone/>
            </a:pPr>
            <a:r>
              <a:rPr i="1" lang="es" sz="3000">
                <a:solidFill>
                  <a:srgbClr val="66D9EF"/>
                </a:solidFill>
                <a:latin typeface="Roboto Mono"/>
                <a:ea typeface="Roboto Mono"/>
                <a:cs typeface="Roboto Mono"/>
                <a:sym typeface="Roboto Mono"/>
              </a:rPr>
              <a:t>    Map</a:t>
            </a:r>
            <a:r>
              <a:rPr lang="es" sz="3000">
                <a:solidFill>
                  <a:srgbClr val="F8F8F2"/>
                </a:solidFill>
                <a:latin typeface="Roboto Mono"/>
                <a:ea typeface="Roboto Mono"/>
                <a:cs typeface="Roboto Mono"/>
                <a:sym typeface="Roboto Mono"/>
              </a:rPr>
              <a:t>&lt;</a:t>
            </a:r>
            <a:r>
              <a:rPr i="1" lang="es" sz="3000">
                <a:solidFill>
                  <a:srgbClr val="66D9EF"/>
                </a:solidFill>
                <a:latin typeface="Roboto Mono"/>
                <a:ea typeface="Roboto Mono"/>
                <a:cs typeface="Roboto Mono"/>
                <a:sym typeface="Roboto Mono"/>
              </a:rPr>
              <a:t>String</a:t>
            </a:r>
            <a:r>
              <a:rPr lang="es" sz="3000">
                <a:solidFill>
                  <a:srgbClr val="F8F8F2"/>
                </a:solidFill>
                <a:latin typeface="Roboto Mono"/>
                <a:ea typeface="Roboto Mono"/>
                <a:cs typeface="Roboto Mono"/>
                <a:sym typeface="Roboto Mono"/>
              </a:rPr>
              <a:t>, </a:t>
            </a:r>
            <a:r>
              <a:rPr i="1" lang="es" sz="3000">
                <a:solidFill>
                  <a:srgbClr val="66D9EF"/>
                </a:solidFill>
                <a:latin typeface="Roboto Mono"/>
                <a:ea typeface="Roboto Mono"/>
                <a:cs typeface="Roboto Mono"/>
                <a:sym typeface="Roboto Mono"/>
              </a:rPr>
              <a:t>int</a:t>
            </a:r>
            <a:r>
              <a:rPr lang="es" sz="3000">
                <a:solidFill>
                  <a:srgbClr val="F8F8F2"/>
                </a:solidFill>
                <a:latin typeface="Roboto Mono"/>
                <a:ea typeface="Roboto Mono"/>
                <a:cs typeface="Roboto Mono"/>
                <a:sym typeface="Roboto Mono"/>
              </a:rPr>
              <a:t>&gt; map </a:t>
            </a:r>
            <a:r>
              <a:rPr lang="es" sz="3000">
                <a:solidFill>
                  <a:srgbClr val="F92672"/>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E6DB74"/>
                </a:solidFill>
                <a:latin typeface="Roboto Mono"/>
                <a:ea typeface="Roboto Mono"/>
                <a:cs typeface="Roboto Mono"/>
                <a:sym typeface="Roboto Mono"/>
              </a:rPr>
              <a:t>      'apple'</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5</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E6DB74"/>
                </a:solidFill>
                <a:latin typeface="Roboto Mono"/>
                <a:ea typeface="Roboto Mono"/>
                <a:cs typeface="Roboto Mono"/>
                <a:sym typeface="Roboto Mono"/>
              </a:rPr>
              <a:t>      'banana'</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7</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E6DB74"/>
                </a:solidFill>
                <a:latin typeface="Roboto Mono"/>
                <a:ea typeface="Roboto Mono"/>
                <a:cs typeface="Roboto Mono"/>
                <a:sym typeface="Roboto Mono"/>
              </a:rPr>
              <a:t>      'orange'</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8</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F8F8F2"/>
                </a:solidFill>
                <a:latin typeface="Roboto Mono"/>
                <a:ea typeface="Roboto Mono"/>
                <a:cs typeface="Roboto Mono"/>
                <a:sym typeface="Roboto Mono"/>
              </a:rPr>
              <a:t>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Map Property in Dart</a:t>
            </a:r>
            <a:endParaRPr/>
          </a:p>
        </p:txBody>
      </p:sp>
      <p:sp>
        <p:nvSpPr>
          <p:cNvPr id="714" name="Google Shape;714;p101"/>
          <p:cNvSpPr txBox="1"/>
          <p:nvPr>
            <p:ph idx="1" type="body"/>
          </p:nvPr>
        </p:nvSpPr>
        <p:spPr>
          <a:xfrm>
            <a:off x="311700" y="1185200"/>
            <a:ext cx="8520600" cy="3753000"/>
          </a:xfrm>
          <a:prstGeom prst="rect">
            <a:avLst/>
          </a:prstGeom>
        </p:spPr>
        <p:txBody>
          <a:bodyPr anchorCtr="0" anchor="t" bIns="91425" lIns="91425" spcFirstLastPara="1" rIns="91425" wrap="square" tIns="91425">
            <a:normAutofit fontScale="77500"/>
          </a:bodyPr>
          <a:lstStyle/>
          <a:p>
            <a:pPr indent="0" lvl="0" marL="0" rtl="0" algn="l">
              <a:lnSpc>
                <a:spcPct val="150000"/>
              </a:lnSpc>
              <a:spcBef>
                <a:spcPts val="0"/>
              </a:spcBef>
              <a:spcAft>
                <a:spcPts val="0"/>
              </a:spcAft>
              <a:buNone/>
            </a:pPr>
            <a:r>
              <a:rPr lang="es" sz="3000">
                <a:solidFill>
                  <a:srgbClr val="88846F"/>
                </a:solidFill>
                <a:latin typeface="Roboto Mono"/>
                <a:ea typeface="Roboto Mono"/>
                <a:cs typeface="Roboto Mono"/>
                <a:sym typeface="Roboto Mono"/>
              </a:rPr>
              <a:t>// Using length and keys properties in Dart map</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i="1" lang="es" sz="3000">
                <a:solidFill>
                  <a:srgbClr val="66D9EF"/>
                </a:solidFill>
                <a:latin typeface="Roboto Mono"/>
                <a:ea typeface="Roboto Mono"/>
                <a:cs typeface="Roboto Mono"/>
                <a:sym typeface="Roboto Mono"/>
              </a:rPr>
              <a:t>    int</a:t>
            </a:r>
            <a:r>
              <a:rPr lang="es" sz="3000">
                <a:solidFill>
                  <a:srgbClr val="F8F8F2"/>
                </a:solidFill>
                <a:latin typeface="Roboto Mono"/>
                <a:ea typeface="Roboto Mono"/>
                <a:cs typeface="Roboto Mono"/>
                <a:sym typeface="Roboto Mono"/>
              </a:rPr>
              <a:t> mapLength </a:t>
            </a:r>
            <a:r>
              <a:rPr lang="es" sz="3000">
                <a:solidFill>
                  <a:srgbClr val="F92672"/>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 map.length;</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i="1" lang="es" sz="3000">
                <a:solidFill>
                  <a:srgbClr val="66D9EF"/>
                </a:solidFill>
                <a:latin typeface="Roboto Mono"/>
                <a:ea typeface="Roboto Mono"/>
                <a:cs typeface="Roboto Mono"/>
                <a:sym typeface="Roboto Mono"/>
              </a:rPr>
              <a:t>    Iterable</a:t>
            </a:r>
            <a:r>
              <a:rPr lang="es" sz="3000">
                <a:solidFill>
                  <a:srgbClr val="F8F8F2"/>
                </a:solidFill>
                <a:latin typeface="Roboto Mono"/>
                <a:ea typeface="Roboto Mono"/>
                <a:cs typeface="Roboto Mono"/>
                <a:sym typeface="Roboto Mono"/>
              </a:rPr>
              <a:t>&lt;</a:t>
            </a:r>
            <a:r>
              <a:rPr i="1" lang="es" sz="3000">
                <a:solidFill>
                  <a:srgbClr val="66D9EF"/>
                </a:solidFill>
                <a:latin typeface="Roboto Mono"/>
                <a:ea typeface="Roboto Mono"/>
                <a:cs typeface="Roboto Mono"/>
                <a:sym typeface="Roboto Mono"/>
              </a:rPr>
              <a:t>String</a:t>
            </a:r>
            <a:r>
              <a:rPr lang="es" sz="3000">
                <a:solidFill>
                  <a:srgbClr val="F8F8F2"/>
                </a:solidFill>
                <a:latin typeface="Roboto Mono"/>
                <a:ea typeface="Roboto Mono"/>
                <a:cs typeface="Roboto Mono"/>
                <a:sym typeface="Roboto Mono"/>
              </a:rPr>
              <a:t>&gt; mapKeys </a:t>
            </a:r>
            <a:r>
              <a:rPr lang="es" sz="3000">
                <a:solidFill>
                  <a:srgbClr val="F92672"/>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 map.keys;</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A6E22E"/>
                </a:solidFill>
                <a:latin typeface="Roboto Mono"/>
                <a:ea typeface="Roboto Mono"/>
                <a:cs typeface="Roboto Mono"/>
                <a:sym typeface="Roboto Mono"/>
              </a:rPr>
              <a:t>    print</a:t>
            </a:r>
            <a:r>
              <a:rPr lang="es" sz="3000">
                <a:solidFill>
                  <a:srgbClr val="F8F8F2"/>
                </a:solidFill>
                <a:latin typeface="Roboto Mono"/>
                <a:ea typeface="Roboto Mono"/>
                <a:cs typeface="Roboto Mono"/>
                <a:sym typeface="Roboto Mono"/>
              </a:rPr>
              <a:t>(</a:t>
            </a:r>
            <a:r>
              <a:rPr lang="es" sz="3000">
                <a:solidFill>
                  <a:srgbClr val="E6DB74"/>
                </a:solidFill>
                <a:latin typeface="Roboto Mono"/>
                <a:ea typeface="Roboto Mono"/>
                <a:cs typeface="Roboto Mono"/>
                <a:sym typeface="Roboto Mono"/>
              </a:rPr>
              <a:t>'Length of map: </a:t>
            </a:r>
            <a:r>
              <a:rPr lang="es" sz="3000">
                <a:solidFill>
                  <a:srgbClr val="F8F8F2"/>
                </a:solidFill>
                <a:latin typeface="Roboto Mono"/>
                <a:ea typeface="Roboto Mono"/>
                <a:cs typeface="Roboto Mono"/>
                <a:sym typeface="Roboto Mono"/>
              </a:rPr>
              <a:t>$</a:t>
            </a:r>
            <a:r>
              <a:rPr i="1" lang="es" sz="3000">
                <a:solidFill>
                  <a:srgbClr val="FD971F"/>
                </a:solidFill>
                <a:latin typeface="Roboto Mono"/>
                <a:ea typeface="Roboto Mono"/>
                <a:cs typeface="Roboto Mono"/>
                <a:sym typeface="Roboto Mono"/>
              </a:rPr>
              <a:t>mapLength</a:t>
            </a:r>
            <a:r>
              <a:rPr lang="es" sz="3000">
                <a:solidFill>
                  <a:srgbClr val="E6DB74"/>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A6E22E"/>
                </a:solidFill>
                <a:latin typeface="Roboto Mono"/>
                <a:ea typeface="Roboto Mono"/>
                <a:cs typeface="Roboto Mono"/>
                <a:sym typeface="Roboto Mono"/>
              </a:rPr>
              <a:t>    print</a:t>
            </a:r>
            <a:r>
              <a:rPr lang="es" sz="3000">
                <a:solidFill>
                  <a:srgbClr val="F8F8F2"/>
                </a:solidFill>
                <a:latin typeface="Roboto Mono"/>
                <a:ea typeface="Roboto Mono"/>
                <a:cs typeface="Roboto Mono"/>
                <a:sym typeface="Roboto Mono"/>
              </a:rPr>
              <a:t>(</a:t>
            </a:r>
            <a:r>
              <a:rPr lang="es" sz="3000">
                <a:solidFill>
                  <a:srgbClr val="E6DB74"/>
                </a:solidFill>
                <a:latin typeface="Roboto Mono"/>
                <a:ea typeface="Roboto Mono"/>
                <a:cs typeface="Roboto Mono"/>
                <a:sym typeface="Roboto Mono"/>
              </a:rPr>
              <a:t>'Keys in map: </a:t>
            </a:r>
            <a:r>
              <a:rPr lang="es" sz="3000">
                <a:solidFill>
                  <a:srgbClr val="F8F8F2"/>
                </a:solidFill>
                <a:latin typeface="Roboto Mono"/>
                <a:ea typeface="Roboto Mono"/>
                <a:cs typeface="Roboto Mono"/>
                <a:sym typeface="Roboto Mono"/>
              </a:rPr>
              <a:t>$</a:t>
            </a:r>
            <a:r>
              <a:rPr i="1" lang="es" sz="3000">
                <a:solidFill>
                  <a:srgbClr val="FD971F"/>
                </a:solidFill>
                <a:latin typeface="Roboto Mono"/>
                <a:ea typeface="Roboto Mono"/>
                <a:cs typeface="Roboto Mono"/>
                <a:sym typeface="Roboto Mono"/>
              </a:rPr>
              <a:t>mapKeys</a:t>
            </a:r>
            <a:r>
              <a:rPr lang="es" sz="3000">
                <a:solidFill>
                  <a:srgbClr val="E6DB74"/>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a:t>
            </a:r>
            <a:endParaRPr sz="3000">
              <a:solidFill>
                <a:srgbClr val="F8F8F2"/>
              </a:solidFill>
              <a:latin typeface="Roboto Mono"/>
              <a:ea typeface="Roboto Mono"/>
              <a:cs typeface="Roboto Mono"/>
              <a:sym typeface="Roboto Mono"/>
            </a:endParaRPr>
          </a:p>
          <a:p>
            <a:pPr indent="0" lvl="0" marL="0" rtl="0" algn="l">
              <a:spcBef>
                <a:spcPts val="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Recomendaciones</a:t>
            </a:r>
            <a:endParaRPr/>
          </a:p>
        </p:txBody>
      </p:sp>
      <p:sp>
        <p:nvSpPr>
          <p:cNvPr id="128" name="Google Shape;128;p21"/>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02"/>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pic>
        <p:nvPicPr>
          <p:cNvPr id="720" name="Google Shape;720;p102"/>
          <p:cNvPicPr preferRelativeResize="0"/>
          <p:nvPr/>
        </p:nvPicPr>
        <p:blipFill>
          <a:blip r:embed="rId3">
            <a:alphaModFix/>
          </a:blip>
          <a:stretch>
            <a:fillRect/>
          </a:stretch>
        </p:blipFill>
        <p:spPr>
          <a:xfrm>
            <a:off x="3152975" y="152400"/>
            <a:ext cx="2178361" cy="4838702"/>
          </a:xfrm>
          <a:prstGeom prst="rect">
            <a:avLst/>
          </a:prstGeom>
          <a:noFill/>
          <a:ln>
            <a:noFill/>
          </a:ln>
        </p:spPr>
      </p:pic>
      <p:pic>
        <p:nvPicPr>
          <p:cNvPr id="721" name="Google Shape;721;p102"/>
          <p:cNvPicPr preferRelativeResize="0"/>
          <p:nvPr/>
        </p:nvPicPr>
        <p:blipFill>
          <a:blip r:embed="rId4">
            <a:alphaModFix/>
          </a:blip>
          <a:stretch>
            <a:fillRect/>
          </a:stretch>
        </p:blipFill>
        <p:spPr>
          <a:xfrm>
            <a:off x="5896111" y="105425"/>
            <a:ext cx="2178361" cy="4838702"/>
          </a:xfrm>
          <a:prstGeom prst="rect">
            <a:avLst/>
          </a:prstGeom>
          <a:noFill/>
          <a:ln>
            <a:noFill/>
          </a:ln>
        </p:spPr>
      </p:pic>
      <p:pic>
        <p:nvPicPr>
          <p:cNvPr id="722" name="Google Shape;722;p102"/>
          <p:cNvPicPr preferRelativeResize="0"/>
          <p:nvPr/>
        </p:nvPicPr>
        <p:blipFill>
          <a:blip r:embed="rId5">
            <a:alphaModFix/>
          </a:blip>
          <a:stretch>
            <a:fillRect/>
          </a:stretch>
        </p:blipFill>
        <p:spPr>
          <a:xfrm>
            <a:off x="409850" y="105425"/>
            <a:ext cx="2178361" cy="483870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Map Styles</a:t>
            </a:r>
            <a:endParaRPr/>
          </a:p>
        </p:txBody>
      </p:sp>
      <p:sp>
        <p:nvSpPr>
          <p:cNvPr id="728" name="Google Shape;728;p103"/>
          <p:cNvSpPr txBox="1"/>
          <p:nvPr>
            <p:ph idx="1" type="body"/>
          </p:nvPr>
        </p:nvSpPr>
        <p:spPr>
          <a:xfrm>
            <a:off x="311700" y="1152475"/>
            <a:ext cx="8520600" cy="742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u="sng">
                <a:solidFill>
                  <a:schemeClr val="hlink"/>
                </a:solidFill>
                <a:hlinkClick r:id="rId3"/>
              </a:rPr>
              <a:t>https://mapstyle.withgoogle.com/</a:t>
            </a:r>
            <a:endParaRPr/>
          </a:p>
          <a:p>
            <a:pPr indent="-342900" lvl="0" marL="457200" rtl="0" algn="l">
              <a:spcBef>
                <a:spcPts val="0"/>
              </a:spcBef>
              <a:spcAft>
                <a:spcPts val="0"/>
              </a:spcAft>
              <a:buSzPts val="1800"/>
              <a:buChar char="●"/>
            </a:pPr>
            <a:r>
              <a:rPr lang="es" u="sng">
                <a:solidFill>
                  <a:schemeClr val="hlink"/>
                </a:solidFill>
                <a:hlinkClick r:id="rId4"/>
              </a:rPr>
              <a:t>https://snazzymaps.com/</a:t>
            </a:r>
            <a:endParaRPr/>
          </a:p>
        </p:txBody>
      </p:sp>
      <p:sp>
        <p:nvSpPr>
          <p:cNvPr id="729" name="Google Shape;729;p103"/>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
        <p:nvSpPr>
          <p:cNvPr id="730" name="Google Shape;730;p103"/>
          <p:cNvSpPr txBox="1"/>
          <p:nvPr>
            <p:ph type="title"/>
          </p:nvPr>
        </p:nvSpPr>
        <p:spPr>
          <a:xfrm>
            <a:off x="413475" y="1895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Direcciones hasta un punto específico</a:t>
            </a:r>
            <a:endParaRPr/>
          </a:p>
        </p:txBody>
      </p:sp>
      <p:sp>
        <p:nvSpPr>
          <p:cNvPr id="731" name="Google Shape;731;p103"/>
          <p:cNvSpPr txBox="1"/>
          <p:nvPr>
            <p:ph idx="1" type="body"/>
          </p:nvPr>
        </p:nvSpPr>
        <p:spPr>
          <a:xfrm>
            <a:off x="384525" y="2467975"/>
            <a:ext cx="8520600" cy="1308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5"/>
              </a:rPr>
              <a:t>https://mapsplatform.google.com/maps-products/?hl=es</a:t>
            </a:r>
            <a:endParaRPr/>
          </a:p>
          <a:p>
            <a:pPr indent="-342900" lvl="0" marL="457200" rtl="0" algn="l">
              <a:spcBef>
                <a:spcPts val="0"/>
              </a:spcBef>
              <a:spcAft>
                <a:spcPts val="0"/>
              </a:spcAft>
              <a:buSzPts val="1800"/>
              <a:buChar char="●"/>
            </a:pPr>
            <a:r>
              <a:rPr lang="es" u="sng">
                <a:solidFill>
                  <a:schemeClr val="hlink"/>
                </a:solidFill>
                <a:hlinkClick r:id="rId6"/>
              </a:rPr>
              <a:t>https://www.mapbox.com/</a:t>
            </a:r>
            <a:endParaRPr/>
          </a:p>
          <a:p>
            <a:pPr indent="-342900" lvl="0" marL="457200" rtl="0" algn="l">
              <a:spcBef>
                <a:spcPts val="0"/>
              </a:spcBef>
              <a:spcAft>
                <a:spcPts val="0"/>
              </a:spcAft>
              <a:buSzPts val="1800"/>
              <a:buChar char="●"/>
            </a:pPr>
            <a:r>
              <a:rPr lang="es" u="sng">
                <a:solidFill>
                  <a:schemeClr val="hlink"/>
                </a:solidFill>
                <a:hlinkClick r:id="rId7"/>
              </a:rPr>
              <a:t>https://docs.mapbox.com/playground/geocoding/</a:t>
            </a:r>
            <a:endParaRPr/>
          </a:p>
        </p:txBody>
      </p:sp>
      <p:sp>
        <p:nvSpPr>
          <p:cNvPr id="732" name="Google Shape;732;p103"/>
          <p:cNvSpPr txBox="1"/>
          <p:nvPr>
            <p:ph type="title"/>
          </p:nvPr>
        </p:nvSpPr>
        <p:spPr>
          <a:xfrm>
            <a:off x="427950" y="377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Animaciones</a:t>
            </a:r>
            <a:endParaRPr/>
          </a:p>
        </p:txBody>
      </p:sp>
      <p:sp>
        <p:nvSpPr>
          <p:cNvPr id="733" name="Google Shape;733;p103"/>
          <p:cNvSpPr txBox="1"/>
          <p:nvPr>
            <p:ph idx="1" type="body"/>
          </p:nvPr>
        </p:nvSpPr>
        <p:spPr>
          <a:xfrm>
            <a:off x="399000" y="4348975"/>
            <a:ext cx="8520600" cy="659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8"/>
              </a:rPr>
              <a:t>https://pub.dev/packages/animate_do</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04"/>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sp>
        <p:nvSpPr>
          <p:cNvPr id="739" name="Google Shape;739;p104"/>
          <p:cNvSpPr txBox="1"/>
          <p:nvPr/>
        </p:nvSpPr>
        <p:spPr>
          <a:xfrm>
            <a:off x="487475" y="581225"/>
            <a:ext cx="35997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Tarea 06 de Enero 2025</a:t>
            </a:r>
            <a:endParaRPr sz="1800">
              <a:solidFill>
                <a:schemeClr val="lt2"/>
              </a:solidFill>
            </a:endParaRPr>
          </a:p>
        </p:txBody>
      </p:sp>
      <p:sp>
        <p:nvSpPr>
          <p:cNvPr id="740" name="Google Shape;740;p104"/>
          <p:cNvSpPr txBox="1"/>
          <p:nvPr/>
        </p:nvSpPr>
        <p:spPr>
          <a:xfrm>
            <a:off x="456225" y="1396075"/>
            <a:ext cx="35997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Implementar la siguiente UI:</a:t>
            </a:r>
            <a:endParaRPr sz="1800">
              <a:solidFill>
                <a:schemeClr val="lt2"/>
              </a:solidFill>
            </a:endParaRPr>
          </a:p>
        </p:txBody>
      </p:sp>
      <p:sp>
        <p:nvSpPr>
          <p:cNvPr id="741" name="Google Shape;741;p104"/>
          <p:cNvSpPr txBox="1"/>
          <p:nvPr/>
        </p:nvSpPr>
        <p:spPr>
          <a:xfrm>
            <a:off x="456225" y="3724825"/>
            <a:ext cx="8068500" cy="157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800">
                <a:solidFill>
                  <a:schemeClr val="lt2"/>
                </a:solidFill>
              </a:rPr>
              <a:t>App Chat</a:t>
            </a:r>
            <a:r>
              <a:rPr lang="es" sz="1800">
                <a:solidFill>
                  <a:schemeClr val="lt2"/>
                </a:solidFill>
              </a:rPr>
              <a:t>: </a:t>
            </a:r>
            <a:r>
              <a:rPr lang="es" sz="1800" u="sng">
                <a:solidFill>
                  <a:schemeClr val="hlink"/>
                </a:solidFill>
                <a:hlinkClick r:id="rId3"/>
              </a:rPr>
              <a:t>https://docs.google.com/presentation/d/1FNc7Mn14A2Os7llGoBb4k9XL0g3e80TPBpNXJBwYmE4/edit?usp=sharing</a:t>
            </a:r>
            <a:endParaRPr sz="1800">
              <a:solidFill>
                <a:schemeClr val="lt2"/>
              </a:solidFill>
            </a:endParaRPr>
          </a:p>
          <a:p>
            <a:pPr indent="0" lvl="0" marL="0" rtl="0" algn="l">
              <a:lnSpc>
                <a:spcPct val="115000"/>
              </a:lnSpc>
              <a:spcBef>
                <a:spcPts val="1200"/>
              </a:spcBef>
              <a:spcAft>
                <a:spcPts val="1200"/>
              </a:spcAft>
              <a:buNone/>
            </a:pPr>
            <a:r>
              <a:t/>
            </a:r>
            <a:endParaRPr sz="1800">
              <a:solidFill>
                <a:schemeClr val="lt2"/>
              </a:solidFill>
            </a:endParaRPr>
          </a:p>
        </p:txBody>
      </p:sp>
      <p:pic>
        <p:nvPicPr>
          <p:cNvPr id="742" name="Google Shape;742;p104"/>
          <p:cNvPicPr preferRelativeResize="0"/>
          <p:nvPr/>
        </p:nvPicPr>
        <p:blipFill>
          <a:blip r:embed="rId4">
            <a:alphaModFix/>
          </a:blip>
          <a:stretch>
            <a:fillRect/>
          </a:stretch>
        </p:blipFill>
        <p:spPr>
          <a:xfrm>
            <a:off x="4435830" y="213775"/>
            <a:ext cx="1276244" cy="2834877"/>
          </a:xfrm>
          <a:prstGeom prst="rect">
            <a:avLst/>
          </a:prstGeom>
          <a:noFill/>
          <a:ln>
            <a:noFill/>
          </a:ln>
        </p:spPr>
      </p:pic>
      <p:pic>
        <p:nvPicPr>
          <p:cNvPr id="743" name="Google Shape;743;p104"/>
          <p:cNvPicPr preferRelativeResize="0"/>
          <p:nvPr/>
        </p:nvPicPr>
        <p:blipFill rotWithShape="1">
          <a:blip r:embed="rId5">
            <a:alphaModFix/>
          </a:blip>
          <a:srcRect b="89587" l="0" r="0" t="0"/>
          <a:stretch/>
        </p:blipFill>
        <p:spPr>
          <a:xfrm>
            <a:off x="5299625" y="3221013"/>
            <a:ext cx="2178349" cy="503823"/>
          </a:xfrm>
          <a:prstGeom prst="rect">
            <a:avLst/>
          </a:prstGeom>
          <a:noFill/>
          <a:ln>
            <a:noFill/>
          </a:ln>
        </p:spPr>
      </p:pic>
      <p:sp>
        <p:nvSpPr>
          <p:cNvPr id="744" name="Google Shape;744;p104"/>
          <p:cNvSpPr txBox="1"/>
          <p:nvPr/>
        </p:nvSpPr>
        <p:spPr>
          <a:xfrm>
            <a:off x="487475" y="3048650"/>
            <a:ext cx="3599700" cy="7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Agrega la funcionalidad y mostrar la data</a:t>
            </a:r>
            <a:endParaRPr sz="1800">
              <a:solidFill>
                <a:schemeClr val="lt2"/>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05"/>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pic>
        <p:nvPicPr>
          <p:cNvPr id="750" name="Google Shape;750;p105"/>
          <p:cNvPicPr preferRelativeResize="0"/>
          <p:nvPr/>
        </p:nvPicPr>
        <p:blipFill rotWithShape="1">
          <a:blip r:embed="rId3">
            <a:alphaModFix/>
          </a:blip>
          <a:srcRect b="89587" l="0" r="0" t="0"/>
          <a:stretch/>
        </p:blipFill>
        <p:spPr>
          <a:xfrm>
            <a:off x="3482825" y="2319838"/>
            <a:ext cx="2178349" cy="503823"/>
          </a:xfrm>
          <a:prstGeom prst="rect">
            <a:avLst/>
          </a:prstGeom>
          <a:noFill/>
          <a:ln>
            <a:noFill/>
          </a:ln>
        </p:spPr>
      </p:pic>
      <p:sp>
        <p:nvSpPr>
          <p:cNvPr id="751" name="Google Shape;751;p105"/>
          <p:cNvSpPr txBox="1"/>
          <p:nvPr/>
        </p:nvSpPr>
        <p:spPr>
          <a:xfrm>
            <a:off x="487475" y="581225"/>
            <a:ext cx="35997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Tarea Lunes 23 de Diciembre</a:t>
            </a:r>
            <a:endParaRPr sz="1800">
              <a:solidFill>
                <a:schemeClr val="lt2"/>
              </a:solidFill>
            </a:endParaRPr>
          </a:p>
        </p:txBody>
      </p:sp>
      <p:sp>
        <p:nvSpPr>
          <p:cNvPr id="752" name="Google Shape;752;p105"/>
          <p:cNvSpPr txBox="1"/>
          <p:nvPr/>
        </p:nvSpPr>
        <p:spPr>
          <a:xfrm>
            <a:off x="456225" y="1396075"/>
            <a:ext cx="35997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Implementar el siguiente widget:</a:t>
            </a:r>
            <a:endParaRPr sz="1800">
              <a:solidFill>
                <a:schemeClr val="lt2"/>
              </a:solidFill>
            </a:endParaRPr>
          </a:p>
        </p:txBody>
      </p:sp>
      <p:sp>
        <p:nvSpPr>
          <p:cNvPr id="753" name="Google Shape;753;p105"/>
          <p:cNvSpPr txBox="1"/>
          <p:nvPr/>
        </p:nvSpPr>
        <p:spPr>
          <a:xfrm>
            <a:off x="456225" y="3724825"/>
            <a:ext cx="80685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800">
                <a:solidFill>
                  <a:schemeClr val="lt2"/>
                </a:solidFill>
              </a:rPr>
              <a:t>Resources: </a:t>
            </a:r>
            <a:r>
              <a:rPr lang="es" sz="1800" u="sng">
                <a:solidFill>
                  <a:schemeClr val="accent5"/>
                </a:solidFill>
                <a:hlinkClick r:id="rId4">
                  <a:extLst>
                    <a:ext uri="{A12FA001-AC4F-418D-AE19-62706E023703}">
                      <ahyp:hlinkClr val="tx"/>
                    </a:ext>
                  </a:extLst>
                </a:hlinkClick>
              </a:rPr>
              <a:t>https://drive.google.com/drive/folders/13DkBhfYooxn1-BXV4peEPZt3Y_errHcb?usp=sharing</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06"/>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sp>
        <p:nvSpPr>
          <p:cNvPr id="759" name="Google Shape;759;p106"/>
          <p:cNvSpPr txBox="1"/>
          <p:nvPr/>
        </p:nvSpPr>
        <p:spPr>
          <a:xfrm>
            <a:off x="487475" y="581225"/>
            <a:ext cx="35997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Tarea 06 de Enero 2025</a:t>
            </a:r>
            <a:endParaRPr sz="1800">
              <a:solidFill>
                <a:schemeClr val="lt2"/>
              </a:solidFill>
            </a:endParaRPr>
          </a:p>
        </p:txBody>
      </p:sp>
      <p:sp>
        <p:nvSpPr>
          <p:cNvPr id="760" name="Google Shape;760;p106"/>
          <p:cNvSpPr txBox="1"/>
          <p:nvPr/>
        </p:nvSpPr>
        <p:spPr>
          <a:xfrm>
            <a:off x="487475" y="1052350"/>
            <a:ext cx="35997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Implementar la siguiente UI:</a:t>
            </a:r>
            <a:endParaRPr sz="1800">
              <a:solidFill>
                <a:schemeClr val="lt2"/>
              </a:solidFill>
            </a:endParaRPr>
          </a:p>
        </p:txBody>
      </p:sp>
      <p:pic>
        <p:nvPicPr>
          <p:cNvPr id="761" name="Google Shape;761;p106"/>
          <p:cNvPicPr preferRelativeResize="0"/>
          <p:nvPr/>
        </p:nvPicPr>
        <p:blipFill>
          <a:blip r:embed="rId3">
            <a:alphaModFix/>
          </a:blip>
          <a:stretch>
            <a:fillRect/>
          </a:stretch>
        </p:blipFill>
        <p:spPr>
          <a:xfrm>
            <a:off x="1162450" y="1600451"/>
            <a:ext cx="3727075" cy="3192900"/>
          </a:xfrm>
          <a:prstGeom prst="rect">
            <a:avLst/>
          </a:prstGeom>
          <a:noFill/>
          <a:ln>
            <a:noFill/>
          </a:ln>
        </p:spPr>
      </p:pic>
      <p:pic>
        <p:nvPicPr>
          <p:cNvPr id="762" name="Google Shape;762;p106"/>
          <p:cNvPicPr preferRelativeResize="0"/>
          <p:nvPr/>
        </p:nvPicPr>
        <p:blipFill>
          <a:blip r:embed="rId4">
            <a:alphaModFix/>
          </a:blip>
          <a:stretch>
            <a:fillRect/>
          </a:stretch>
        </p:blipFill>
        <p:spPr>
          <a:xfrm>
            <a:off x="5704253" y="1575450"/>
            <a:ext cx="1814972" cy="31929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Manual marker</a:t>
            </a:r>
            <a:endParaRPr/>
          </a:p>
        </p:txBody>
      </p:sp>
      <p:sp>
        <p:nvSpPr>
          <p:cNvPr id="768" name="Google Shape;768;p107"/>
          <p:cNvSpPr txBox="1"/>
          <p:nvPr>
            <p:ph idx="1" type="body"/>
          </p:nvPr>
        </p:nvSpPr>
        <p:spPr>
          <a:xfrm>
            <a:off x="311700" y="11524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https://pub.dev/packages/animate_do</a:t>
            </a:r>
            <a:endParaRPr/>
          </a:p>
        </p:txBody>
      </p:sp>
      <p:sp>
        <p:nvSpPr>
          <p:cNvPr id="769" name="Google Shape;769;p107"/>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sp>
        <p:nvSpPr>
          <p:cNvPr id="770" name="Google Shape;770;p107"/>
          <p:cNvSpPr txBox="1"/>
          <p:nvPr>
            <p:ph type="title"/>
          </p:nvPr>
        </p:nvSpPr>
        <p:spPr>
          <a:xfrm>
            <a:off x="413475" y="1895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Descargar Postman</a:t>
            </a:r>
            <a:endParaRPr/>
          </a:p>
        </p:txBody>
      </p:sp>
      <p:sp>
        <p:nvSpPr>
          <p:cNvPr id="771" name="Google Shape;771;p107"/>
          <p:cNvSpPr txBox="1"/>
          <p:nvPr>
            <p:ph idx="1" type="body"/>
          </p:nvPr>
        </p:nvSpPr>
        <p:spPr>
          <a:xfrm>
            <a:off x="384525" y="2467975"/>
            <a:ext cx="8520600" cy="606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4"/>
              </a:rPr>
              <a:t>https://www.postman.com/downloads/</a:t>
            </a:r>
            <a:endParaRPr/>
          </a:p>
        </p:txBody>
      </p:sp>
      <p:sp>
        <p:nvSpPr>
          <p:cNvPr id="772" name="Google Shape;772;p107"/>
          <p:cNvSpPr txBox="1"/>
          <p:nvPr>
            <p:ph type="title"/>
          </p:nvPr>
        </p:nvSpPr>
        <p:spPr>
          <a:xfrm>
            <a:off x="427950" y="3074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Api Mapbox</a:t>
            </a:r>
            <a:endParaRPr/>
          </a:p>
        </p:txBody>
      </p:sp>
      <p:sp>
        <p:nvSpPr>
          <p:cNvPr id="773" name="Google Shape;773;p107"/>
          <p:cNvSpPr txBox="1"/>
          <p:nvPr>
            <p:ph idx="1" type="body"/>
          </p:nvPr>
        </p:nvSpPr>
        <p:spPr>
          <a:xfrm>
            <a:off x="399000" y="3647675"/>
            <a:ext cx="8520600" cy="13083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u="sng">
                <a:solidFill>
                  <a:schemeClr val="hlink"/>
                </a:solidFill>
                <a:hlinkClick r:id="rId5"/>
              </a:rPr>
              <a:t>https://www.mapbox.com/</a:t>
            </a:r>
            <a:endParaRPr/>
          </a:p>
          <a:p>
            <a:pPr indent="-342900" lvl="0" marL="457200" rtl="0" algn="l">
              <a:spcBef>
                <a:spcPts val="0"/>
              </a:spcBef>
              <a:spcAft>
                <a:spcPts val="0"/>
              </a:spcAft>
              <a:buSzPts val="1800"/>
              <a:buChar char="●"/>
            </a:pPr>
            <a:r>
              <a:rPr lang="es"/>
              <a:t>Directions Play Ground</a:t>
            </a:r>
            <a:endParaRPr/>
          </a:p>
          <a:p>
            <a:pPr indent="-342900" lvl="0" marL="457200" rtl="0" algn="l">
              <a:spcBef>
                <a:spcPts val="0"/>
              </a:spcBef>
              <a:spcAft>
                <a:spcPts val="0"/>
              </a:spcAft>
              <a:buSzPts val="1800"/>
              <a:buChar char="●"/>
            </a:pPr>
            <a:r>
              <a:rPr lang="es" u="sng">
                <a:solidFill>
                  <a:schemeClr val="hlink"/>
                </a:solidFill>
                <a:hlinkClick r:id="rId6"/>
              </a:rPr>
              <a:t>https://developers.google.com/maps/documentation/utilities/polylineutility?hl=es-419</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pic>
        <p:nvPicPr>
          <p:cNvPr id="778" name="Google Shape;778;p108"/>
          <p:cNvPicPr preferRelativeResize="0"/>
          <p:nvPr/>
        </p:nvPicPr>
        <p:blipFill>
          <a:blip r:embed="rId3">
            <a:alphaModFix/>
          </a:blip>
          <a:stretch>
            <a:fillRect/>
          </a:stretch>
        </p:blipFill>
        <p:spPr>
          <a:xfrm>
            <a:off x="2148675" y="152400"/>
            <a:ext cx="4846645" cy="48387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En la URL reemplazar</a:t>
            </a:r>
            <a:endParaRPr/>
          </a:p>
        </p:txBody>
      </p:sp>
      <p:sp>
        <p:nvSpPr>
          <p:cNvPr id="784" name="Google Shape;784;p109"/>
          <p:cNvSpPr txBox="1"/>
          <p:nvPr>
            <p:ph idx="1" type="body"/>
          </p:nvPr>
        </p:nvSpPr>
        <p:spPr>
          <a:xfrm>
            <a:off x="311700" y="1152475"/>
            <a:ext cx="8520600" cy="742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a:t>%2C =&gt; ,</a:t>
            </a:r>
            <a:endParaRPr/>
          </a:p>
          <a:p>
            <a:pPr indent="-342900" lvl="0" marL="457200" rtl="0" algn="l">
              <a:spcBef>
                <a:spcPts val="0"/>
              </a:spcBef>
              <a:spcAft>
                <a:spcPts val="0"/>
              </a:spcAft>
              <a:buSzPts val="1800"/>
              <a:buChar char="●"/>
            </a:pPr>
            <a:r>
              <a:rPr lang="es"/>
              <a:t>%3B =&gt; ;</a:t>
            </a:r>
            <a:endParaRPr/>
          </a:p>
        </p:txBody>
      </p:sp>
      <p:sp>
        <p:nvSpPr>
          <p:cNvPr id="785" name="Google Shape;785;p109"/>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sp>
        <p:nvSpPr>
          <p:cNvPr id="786" name="Google Shape;786;p109"/>
          <p:cNvSpPr txBox="1"/>
          <p:nvPr>
            <p:ph type="title"/>
          </p:nvPr>
        </p:nvSpPr>
        <p:spPr>
          <a:xfrm>
            <a:off x="441525" y="2030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Decodificar geometry</a:t>
            </a:r>
            <a:endParaRPr/>
          </a:p>
        </p:txBody>
      </p:sp>
      <p:sp>
        <p:nvSpPr>
          <p:cNvPr id="787" name="Google Shape;787;p109"/>
          <p:cNvSpPr txBox="1"/>
          <p:nvPr>
            <p:ph idx="1" type="body"/>
          </p:nvPr>
        </p:nvSpPr>
        <p:spPr>
          <a:xfrm>
            <a:off x="441525" y="27374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https://pub.dev/packages/google_polyline_algorithm</a:t>
            </a:r>
            <a:endParaRPr/>
          </a:p>
        </p:txBody>
      </p:sp>
      <p:sp>
        <p:nvSpPr>
          <p:cNvPr id="788" name="Google Shape;788;p109"/>
          <p:cNvSpPr txBox="1"/>
          <p:nvPr>
            <p:ph type="title"/>
          </p:nvPr>
        </p:nvSpPr>
        <p:spPr>
          <a:xfrm>
            <a:off x="441525" y="361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DIO</a:t>
            </a:r>
            <a:endParaRPr/>
          </a:p>
        </p:txBody>
      </p:sp>
      <p:sp>
        <p:nvSpPr>
          <p:cNvPr id="789" name="Google Shape;789;p109"/>
          <p:cNvSpPr txBox="1"/>
          <p:nvPr>
            <p:ph idx="1" type="body"/>
          </p:nvPr>
        </p:nvSpPr>
        <p:spPr>
          <a:xfrm>
            <a:off x="441525" y="43224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4"/>
              </a:rPr>
              <a:t>https://pub.dev/packages/dio</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Mapear respuesta de MapBox</a:t>
            </a:r>
            <a:endParaRPr/>
          </a:p>
        </p:txBody>
      </p:sp>
      <p:sp>
        <p:nvSpPr>
          <p:cNvPr id="795" name="Google Shape;795;p110"/>
          <p:cNvSpPr txBox="1"/>
          <p:nvPr>
            <p:ph idx="1" type="body"/>
          </p:nvPr>
        </p:nvSpPr>
        <p:spPr>
          <a:xfrm>
            <a:off x="311700" y="1152475"/>
            <a:ext cx="8520600" cy="742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u="sng">
                <a:solidFill>
                  <a:schemeClr val="hlink"/>
                </a:solidFill>
                <a:hlinkClick r:id="rId3"/>
              </a:rPr>
              <a:t>https://quicktype.io/</a:t>
            </a:r>
            <a:endParaRPr/>
          </a:p>
          <a:p>
            <a:pPr indent="-342900" lvl="0" marL="457200" rtl="0" algn="l">
              <a:spcBef>
                <a:spcPts val="0"/>
              </a:spcBef>
              <a:spcAft>
                <a:spcPts val="0"/>
              </a:spcAft>
              <a:buSzPts val="1800"/>
              <a:buChar char="●"/>
            </a:pPr>
            <a:r>
              <a:rPr lang="es" u="sng">
                <a:solidFill>
                  <a:schemeClr val="hlink"/>
                </a:solidFill>
                <a:hlinkClick r:id="rId4"/>
              </a:rPr>
              <a:t>https://docs.mapbox.com/playground/directions/</a:t>
            </a:r>
            <a:endParaRPr/>
          </a:p>
        </p:txBody>
      </p:sp>
      <p:sp>
        <p:nvSpPr>
          <p:cNvPr id="796" name="Google Shape;796;p110"/>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C-06</a:t>
            </a:r>
            <a:endParaRPr b="1" sz="1320"/>
          </a:p>
        </p:txBody>
      </p:sp>
      <p:sp>
        <p:nvSpPr>
          <p:cNvPr id="797" name="Google Shape;797;p110"/>
          <p:cNvSpPr txBox="1"/>
          <p:nvPr>
            <p:ph idx="1" type="body"/>
          </p:nvPr>
        </p:nvSpPr>
        <p:spPr>
          <a:xfrm>
            <a:off x="311700" y="2280725"/>
            <a:ext cx="8520600" cy="742800"/>
          </a:xfrm>
          <a:prstGeom prst="rect">
            <a:avLst/>
          </a:prstGeom>
        </p:spPr>
        <p:txBody>
          <a:bodyPr anchorCtr="0" anchor="t" bIns="91425" lIns="91425" spcFirstLastPara="1" rIns="91425" wrap="square" tIns="91425">
            <a:normAutofit fontScale="70000" lnSpcReduction="10000"/>
          </a:bodyPr>
          <a:lstStyle/>
          <a:p>
            <a:pPr indent="0" lvl="0" marL="457200" rtl="0" algn="l">
              <a:spcBef>
                <a:spcPts val="0"/>
              </a:spcBef>
              <a:spcAft>
                <a:spcPts val="0"/>
              </a:spcAft>
              <a:buNone/>
            </a:pPr>
            <a:r>
              <a:rPr lang="es"/>
              <a:t>Token:</a:t>
            </a:r>
            <a:endParaRPr/>
          </a:p>
          <a:p>
            <a:pPr indent="-308610" lvl="0" marL="457200" rtl="0" algn="l">
              <a:spcBef>
                <a:spcPts val="1200"/>
              </a:spcBef>
              <a:spcAft>
                <a:spcPts val="0"/>
              </a:spcAft>
              <a:buSzPct val="100000"/>
              <a:buChar char="●"/>
            </a:pPr>
            <a:r>
              <a:rPr lang="es"/>
              <a:t>pk.eyJ1IjoibGFsbzE1OTUiLCJhIjoiY2xyenA2Zjd0MXR0ZTJxdW9pOWx0cjF1YyJ9.4rTH3EGkp24ZaTUtuks1Tg</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Api para el buscador - Geocoding</a:t>
            </a:r>
            <a:endParaRPr/>
          </a:p>
        </p:txBody>
      </p:sp>
      <p:sp>
        <p:nvSpPr>
          <p:cNvPr id="803" name="Google Shape;803;p111"/>
          <p:cNvSpPr txBox="1"/>
          <p:nvPr>
            <p:ph idx="1" type="body"/>
          </p:nvPr>
        </p:nvSpPr>
        <p:spPr>
          <a:xfrm>
            <a:off x="311700" y="11524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https://docs.mapbox.com/playground/geocoding/</a:t>
            </a:r>
            <a:endParaRPr/>
          </a:p>
        </p:txBody>
      </p:sp>
      <p:sp>
        <p:nvSpPr>
          <p:cNvPr id="804" name="Google Shape;804;p111"/>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C-07</a:t>
            </a:r>
            <a:endParaRPr b="1" sz="1320"/>
          </a:p>
        </p:txBody>
      </p:sp>
      <p:sp>
        <p:nvSpPr>
          <p:cNvPr id="805" name="Google Shape;805;p111"/>
          <p:cNvSpPr txBox="1"/>
          <p:nvPr>
            <p:ph type="title"/>
          </p:nvPr>
        </p:nvSpPr>
        <p:spPr>
          <a:xfrm>
            <a:off x="311700" y="1846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Marker asset</a:t>
            </a:r>
            <a:endParaRPr/>
          </a:p>
        </p:txBody>
      </p:sp>
      <p:sp>
        <p:nvSpPr>
          <p:cNvPr id="806" name="Google Shape;806;p111"/>
          <p:cNvSpPr txBox="1"/>
          <p:nvPr>
            <p:ph idx="1" type="body"/>
          </p:nvPr>
        </p:nvSpPr>
        <p:spPr>
          <a:xfrm>
            <a:off x="311700" y="2554075"/>
            <a:ext cx="8520600" cy="742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u="sng">
                <a:solidFill>
                  <a:schemeClr val="hlink"/>
                </a:solidFill>
                <a:hlinkClick r:id="rId4"/>
              </a:rPr>
              <a:t>https://drive.google.com/file/d/13z4Tx1IA6taVNSTL54w2Syz251CnmD-U/view?usp=sharing</a:t>
            </a:r>
            <a:endParaRPr/>
          </a:p>
        </p:txBody>
      </p:sp>
      <p:sp>
        <p:nvSpPr>
          <p:cNvPr id="807" name="Google Shape;807;p111"/>
          <p:cNvSpPr txBox="1"/>
          <p:nvPr>
            <p:ph type="title"/>
          </p:nvPr>
        </p:nvSpPr>
        <p:spPr>
          <a:xfrm>
            <a:off x="311700" y="3568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Network</a:t>
            </a:r>
            <a:r>
              <a:rPr lang="es"/>
              <a:t> asset</a:t>
            </a:r>
            <a:endParaRPr/>
          </a:p>
        </p:txBody>
      </p:sp>
      <p:sp>
        <p:nvSpPr>
          <p:cNvPr id="808" name="Google Shape;808;p111"/>
          <p:cNvSpPr txBox="1"/>
          <p:nvPr>
            <p:ph idx="1" type="body"/>
          </p:nvPr>
        </p:nvSpPr>
        <p:spPr>
          <a:xfrm>
            <a:off x="311700" y="4276300"/>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5"/>
              </a:rPr>
              <a:t>https://www.iconsdb.com/icons/preview/purple/marker-xxl.png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